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7" r:id="rId3"/>
    <p:sldId id="341" r:id="rId4"/>
    <p:sldId id="258" r:id="rId5"/>
    <p:sldId id="259" r:id="rId6"/>
    <p:sldId id="283" r:id="rId7"/>
    <p:sldId id="297" r:id="rId8"/>
    <p:sldId id="298" r:id="rId9"/>
    <p:sldId id="342" r:id="rId10"/>
    <p:sldId id="280" r:id="rId11"/>
    <p:sldId id="285" r:id="rId12"/>
    <p:sldId id="295" r:id="rId13"/>
    <p:sldId id="328" r:id="rId14"/>
    <p:sldId id="343" r:id="rId15"/>
    <p:sldId id="281" r:id="rId16"/>
    <p:sldId id="338" r:id="rId17"/>
    <p:sldId id="296" r:id="rId18"/>
    <p:sldId id="339" r:id="rId19"/>
    <p:sldId id="304" r:id="rId20"/>
    <p:sldId id="340" r:id="rId21"/>
    <p:sldId id="263" r:id="rId22"/>
    <p:sldId id="299" r:id="rId23"/>
    <p:sldId id="300" r:id="rId24"/>
    <p:sldId id="301" r:id="rId25"/>
    <p:sldId id="305" r:id="rId26"/>
    <p:sldId id="262" r:id="rId27"/>
    <p:sldId id="312" r:id="rId28"/>
    <p:sldId id="315" r:id="rId29"/>
    <p:sldId id="316" r:id="rId30"/>
    <p:sldId id="317" r:id="rId31"/>
    <p:sldId id="294" r:id="rId32"/>
    <p:sldId id="282" r:id="rId33"/>
    <p:sldId id="336" r:id="rId34"/>
    <p:sldId id="261" r:id="rId35"/>
    <p:sldId id="337" r:id="rId36"/>
    <p:sldId id="266" r:id="rId37"/>
    <p:sldId id="308" r:id="rId38"/>
    <p:sldId id="264" r:id="rId39"/>
    <p:sldId id="333" r:id="rId40"/>
    <p:sldId id="334" r:id="rId41"/>
    <p:sldId id="307" r:id="rId42"/>
    <p:sldId id="335" r:id="rId43"/>
    <p:sldId id="275" r:id="rId44"/>
    <p:sldId id="286" r:id="rId45"/>
    <p:sldId id="284" r:id="rId46"/>
    <p:sldId id="276" r:id="rId47"/>
    <p:sldId id="277" r:id="rId48"/>
    <p:sldId id="287" r:id="rId49"/>
    <p:sldId id="278" r:id="rId50"/>
    <p:sldId id="288" r:id="rId51"/>
    <p:sldId id="279" r:id="rId52"/>
    <p:sldId id="289" r:id="rId53"/>
    <p:sldId id="318" r:id="rId54"/>
    <p:sldId id="319" r:id="rId55"/>
    <p:sldId id="320" r:id="rId56"/>
    <p:sldId id="321" r:id="rId57"/>
    <p:sldId id="322" r:id="rId58"/>
    <p:sldId id="323" r:id="rId59"/>
    <p:sldId id="324" r:id="rId60"/>
    <p:sldId id="325" r:id="rId61"/>
    <p:sldId id="326" r:id="rId62"/>
    <p:sldId id="3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631024-EDA9-407D-ACFD-E13E2A05B914}">
          <p14:sldIdLst>
            <p14:sldId id="256"/>
            <p14:sldId id="257"/>
            <p14:sldId id="341"/>
            <p14:sldId id="258"/>
            <p14:sldId id="259"/>
            <p14:sldId id="283"/>
            <p14:sldId id="297"/>
            <p14:sldId id="298"/>
            <p14:sldId id="342"/>
            <p14:sldId id="280"/>
            <p14:sldId id="285"/>
            <p14:sldId id="295"/>
            <p14:sldId id="328"/>
            <p14:sldId id="343"/>
            <p14:sldId id="281"/>
            <p14:sldId id="338"/>
            <p14:sldId id="296"/>
            <p14:sldId id="339"/>
            <p14:sldId id="304"/>
            <p14:sldId id="340"/>
            <p14:sldId id="263"/>
            <p14:sldId id="299"/>
            <p14:sldId id="300"/>
            <p14:sldId id="301"/>
            <p14:sldId id="305"/>
            <p14:sldId id="262"/>
            <p14:sldId id="312"/>
            <p14:sldId id="315"/>
            <p14:sldId id="316"/>
            <p14:sldId id="317"/>
            <p14:sldId id="294"/>
          </p14:sldIdLst>
        </p14:section>
        <p14:section name="Appendix" id="{BA270A4C-ABE7-42BF-AA4C-88E8B373624E}">
          <p14:sldIdLst>
            <p14:sldId id="282"/>
            <p14:sldId id="336"/>
            <p14:sldId id="261"/>
            <p14:sldId id="337"/>
            <p14:sldId id="266"/>
            <p14:sldId id="308"/>
            <p14:sldId id="264"/>
            <p14:sldId id="333"/>
            <p14:sldId id="334"/>
            <p14:sldId id="307"/>
            <p14:sldId id="335"/>
            <p14:sldId id="275"/>
            <p14:sldId id="286"/>
            <p14:sldId id="284"/>
            <p14:sldId id="276"/>
            <p14:sldId id="277"/>
            <p14:sldId id="287"/>
            <p14:sldId id="278"/>
            <p14:sldId id="288"/>
            <p14:sldId id="279"/>
            <p14:sldId id="289"/>
            <p14:sldId id="318"/>
            <p14:sldId id="319"/>
            <p14:sldId id="320"/>
            <p14:sldId id="321"/>
            <p14:sldId id="322"/>
            <p14:sldId id="323"/>
            <p14:sldId id="324"/>
            <p14:sldId id="325"/>
            <p14:sldId id="326"/>
            <p14:sldId id="3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mishtha Jain" initials="SJ" lastIdx="1" clrIdx="0">
    <p:extLst>
      <p:ext uri="{19B8F6BF-5375-455C-9EA6-DF929625EA0E}">
        <p15:presenceInfo xmlns:p15="http://schemas.microsoft.com/office/powerpoint/2012/main" userId="S::sj388@duke.edu::24d1d0d8-b17d-4d99-884b-47adad045e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E4ABE-2E50-42DF-AA91-0B20C072AD37}" v="688" dt="2023-05-02T00:30:41.228"/>
    <p1510:client id="{5B06957E-96DC-31A0-4B8F-0CCABC825172}" v="83" dt="2023-05-02T00:30:04.912"/>
    <p1510:client id="{7A051311-13DB-29DB-1D85-6ABDE680AEAF}" v="1" dt="2023-05-02T14:04:12.623"/>
    <p1510:client id="{92113431-554D-4B53-816D-A5C6744430C1}" v="1280" dt="2023-05-02T00:28:20.060"/>
    <p1510:client id="{962F314D-5E54-2149-9388-096E4D9FECE6}" v="3177" dt="2023-05-02T21:43:15.010"/>
    <p1510:client id="{B0345CAD-8AE5-4A75-A198-78D9F1C5B19A}" v="70" dt="2023-05-02T22:13:57.374"/>
    <p1510:client id="{DC5D6C57-A2D7-BEA7-0D02-80906C860303}" v="17" dt="2023-05-02T21:37:20.497"/>
    <p1510:client id="{E7B54632-5ACD-4431-86E1-BEB76F881DD4}" v="104" dt="2023-05-02T00:00:59.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15971-6967-40B1-846D-055C414F15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41042DA-CFD8-4093-915E-71D2BD2AD772}">
      <dgm:prSet/>
      <dgm:spPr/>
      <dgm:t>
        <a:bodyPr/>
        <a:lstStyle/>
        <a:p>
          <a:pPr>
            <a:lnSpc>
              <a:spcPct val="100000"/>
            </a:lnSpc>
          </a:pPr>
          <a:r>
            <a:rPr lang="en-US"/>
            <a:t>Business Understanding</a:t>
          </a:r>
        </a:p>
      </dgm:t>
    </dgm:pt>
    <dgm:pt modelId="{F11F0932-991F-4D22-9528-10250F579DE8}" type="parTrans" cxnId="{863FF9E8-0358-4775-8A40-D5A573FDBC07}">
      <dgm:prSet/>
      <dgm:spPr/>
      <dgm:t>
        <a:bodyPr/>
        <a:lstStyle/>
        <a:p>
          <a:endParaRPr lang="en-US"/>
        </a:p>
      </dgm:t>
    </dgm:pt>
    <dgm:pt modelId="{85EE7297-FBB8-44D6-8816-5FE2F06042BB}" type="sibTrans" cxnId="{863FF9E8-0358-4775-8A40-D5A573FDBC07}">
      <dgm:prSet/>
      <dgm:spPr/>
      <dgm:t>
        <a:bodyPr/>
        <a:lstStyle/>
        <a:p>
          <a:endParaRPr lang="en-US"/>
        </a:p>
      </dgm:t>
    </dgm:pt>
    <dgm:pt modelId="{432A6A33-B88A-4172-BACB-EC65118923AE}">
      <dgm:prSet/>
      <dgm:spPr/>
      <dgm:t>
        <a:bodyPr/>
        <a:lstStyle/>
        <a:p>
          <a:pPr>
            <a:lnSpc>
              <a:spcPct val="100000"/>
            </a:lnSpc>
          </a:pPr>
          <a:r>
            <a:rPr lang="en-US"/>
            <a:t>Data Understanding/Preparation</a:t>
          </a:r>
        </a:p>
      </dgm:t>
    </dgm:pt>
    <dgm:pt modelId="{F8FF62CD-2AB5-40FB-BA2B-43DEFB84D375}" type="parTrans" cxnId="{AF96D924-F306-4B06-A32F-EEB5AF560141}">
      <dgm:prSet/>
      <dgm:spPr/>
      <dgm:t>
        <a:bodyPr/>
        <a:lstStyle/>
        <a:p>
          <a:endParaRPr lang="en-US"/>
        </a:p>
      </dgm:t>
    </dgm:pt>
    <dgm:pt modelId="{BC38166D-C6BC-4676-A09A-D5B8262C5E20}" type="sibTrans" cxnId="{AF96D924-F306-4B06-A32F-EEB5AF560141}">
      <dgm:prSet/>
      <dgm:spPr/>
      <dgm:t>
        <a:bodyPr/>
        <a:lstStyle/>
        <a:p>
          <a:endParaRPr lang="en-US"/>
        </a:p>
      </dgm:t>
    </dgm:pt>
    <dgm:pt modelId="{D29FD43A-C6CE-4E72-A9D3-A18FBFDA31C6}">
      <dgm:prSet/>
      <dgm:spPr/>
      <dgm:t>
        <a:bodyPr/>
        <a:lstStyle/>
        <a:p>
          <a:pPr>
            <a:lnSpc>
              <a:spcPct val="100000"/>
            </a:lnSpc>
          </a:pPr>
          <a:r>
            <a:rPr lang="en-US"/>
            <a:t>Exploratory Data Analysis</a:t>
          </a:r>
        </a:p>
      </dgm:t>
    </dgm:pt>
    <dgm:pt modelId="{4C0C4B95-A1E6-444B-8372-33CCA9733E7C}" type="parTrans" cxnId="{88FA21A4-949F-4241-ACE2-3F8661F48188}">
      <dgm:prSet/>
      <dgm:spPr/>
      <dgm:t>
        <a:bodyPr/>
        <a:lstStyle/>
        <a:p>
          <a:endParaRPr lang="en-US"/>
        </a:p>
      </dgm:t>
    </dgm:pt>
    <dgm:pt modelId="{7A7931F0-321F-49F2-8D11-098E9B364E2A}" type="sibTrans" cxnId="{88FA21A4-949F-4241-ACE2-3F8661F48188}">
      <dgm:prSet/>
      <dgm:spPr/>
      <dgm:t>
        <a:bodyPr/>
        <a:lstStyle/>
        <a:p>
          <a:endParaRPr lang="en-US"/>
        </a:p>
      </dgm:t>
    </dgm:pt>
    <dgm:pt modelId="{27D29A94-55B9-4861-BAF6-ED4EA8AE3BB5}">
      <dgm:prSet/>
      <dgm:spPr/>
      <dgm:t>
        <a:bodyPr/>
        <a:lstStyle/>
        <a:p>
          <a:pPr>
            <a:lnSpc>
              <a:spcPct val="100000"/>
            </a:lnSpc>
          </a:pPr>
          <a:r>
            <a:rPr lang="en-US"/>
            <a:t>Modeling</a:t>
          </a:r>
        </a:p>
      </dgm:t>
    </dgm:pt>
    <dgm:pt modelId="{565FF15A-A8D1-4FFE-8933-901DE60D610B}" type="parTrans" cxnId="{DBA856E9-BF54-48E6-A0A6-3FFFB3B0857B}">
      <dgm:prSet/>
      <dgm:spPr/>
      <dgm:t>
        <a:bodyPr/>
        <a:lstStyle/>
        <a:p>
          <a:endParaRPr lang="en-US"/>
        </a:p>
      </dgm:t>
    </dgm:pt>
    <dgm:pt modelId="{13B85E3A-6AB2-4803-B123-1B85AA7BEF36}" type="sibTrans" cxnId="{DBA856E9-BF54-48E6-A0A6-3FFFB3B0857B}">
      <dgm:prSet/>
      <dgm:spPr/>
      <dgm:t>
        <a:bodyPr/>
        <a:lstStyle/>
        <a:p>
          <a:endParaRPr lang="en-US"/>
        </a:p>
      </dgm:t>
    </dgm:pt>
    <dgm:pt modelId="{3817B467-8C33-44C0-B692-A4F4CB584E38}">
      <dgm:prSet/>
      <dgm:spPr/>
      <dgm:t>
        <a:bodyPr/>
        <a:lstStyle/>
        <a:p>
          <a:pPr>
            <a:lnSpc>
              <a:spcPct val="100000"/>
            </a:lnSpc>
          </a:pPr>
          <a:r>
            <a:rPr lang="en-US"/>
            <a:t>Evaluation/Results</a:t>
          </a:r>
        </a:p>
      </dgm:t>
    </dgm:pt>
    <dgm:pt modelId="{4BE54B9C-4938-4D6C-B366-381FF8134B5A}" type="parTrans" cxnId="{C1985841-BED3-48DE-ADD5-1FAFC5D9FACF}">
      <dgm:prSet/>
      <dgm:spPr/>
      <dgm:t>
        <a:bodyPr/>
        <a:lstStyle/>
        <a:p>
          <a:endParaRPr lang="en-US"/>
        </a:p>
      </dgm:t>
    </dgm:pt>
    <dgm:pt modelId="{0921ADFE-495C-4FC3-B988-C858A166FC40}" type="sibTrans" cxnId="{C1985841-BED3-48DE-ADD5-1FAFC5D9FACF}">
      <dgm:prSet/>
      <dgm:spPr/>
      <dgm:t>
        <a:bodyPr/>
        <a:lstStyle/>
        <a:p>
          <a:endParaRPr lang="en-US"/>
        </a:p>
      </dgm:t>
    </dgm:pt>
    <dgm:pt modelId="{1D56313B-AB97-43C4-B2EA-593A83A87466}" type="pres">
      <dgm:prSet presAssocID="{E8015971-6967-40B1-846D-055C414F1595}" presName="root" presStyleCnt="0">
        <dgm:presLayoutVars>
          <dgm:dir/>
          <dgm:resizeHandles val="exact"/>
        </dgm:presLayoutVars>
      </dgm:prSet>
      <dgm:spPr/>
    </dgm:pt>
    <dgm:pt modelId="{49297FF6-933C-4BA7-8649-4AE36B5EA651}" type="pres">
      <dgm:prSet presAssocID="{D41042DA-CFD8-4093-915E-71D2BD2AD772}" presName="compNode" presStyleCnt="0"/>
      <dgm:spPr/>
    </dgm:pt>
    <dgm:pt modelId="{ACD6F030-EDC1-49B2-B299-97725DAC6391}" type="pres">
      <dgm:prSet presAssocID="{D41042DA-CFD8-4093-915E-71D2BD2AD772}" presName="bgRect" presStyleLbl="bgShp" presStyleIdx="0" presStyleCnt="5"/>
      <dgm:spPr/>
    </dgm:pt>
    <dgm:pt modelId="{C700F85F-7CE4-45A2-886D-617C7D739183}" type="pres">
      <dgm:prSet presAssocID="{D41042DA-CFD8-4093-915E-71D2BD2AD7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ABE770A-745E-45DB-B568-02F3134C37B5}" type="pres">
      <dgm:prSet presAssocID="{D41042DA-CFD8-4093-915E-71D2BD2AD772}" presName="spaceRect" presStyleCnt="0"/>
      <dgm:spPr/>
    </dgm:pt>
    <dgm:pt modelId="{611FC0F2-CD75-4153-AACD-8092C724D406}" type="pres">
      <dgm:prSet presAssocID="{D41042DA-CFD8-4093-915E-71D2BD2AD772}" presName="parTx" presStyleLbl="revTx" presStyleIdx="0" presStyleCnt="5">
        <dgm:presLayoutVars>
          <dgm:chMax val="0"/>
          <dgm:chPref val="0"/>
        </dgm:presLayoutVars>
      </dgm:prSet>
      <dgm:spPr/>
    </dgm:pt>
    <dgm:pt modelId="{F9AADDF2-451D-4A92-8712-327E1BB37DDF}" type="pres">
      <dgm:prSet presAssocID="{85EE7297-FBB8-44D6-8816-5FE2F06042BB}" presName="sibTrans" presStyleCnt="0"/>
      <dgm:spPr/>
    </dgm:pt>
    <dgm:pt modelId="{E3C3E9B9-1D91-46F3-AD60-F65AD8AE24A6}" type="pres">
      <dgm:prSet presAssocID="{432A6A33-B88A-4172-BACB-EC65118923AE}" presName="compNode" presStyleCnt="0"/>
      <dgm:spPr/>
    </dgm:pt>
    <dgm:pt modelId="{4FA0C179-C505-4F8D-B06D-2C7A9AB1469A}" type="pres">
      <dgm:prSet presAssocID="{432A6A33-B88A-4172-BACB-EC65118923AE}" presName="bgRect" presStyleLbl="bgShp" presStyleIdx="1" presStyleCnt="5"/>
      <dgm:spPr/>
    </dgm:pt>
    <dgm:pt modelId="{C4EE21E9-86CA-44BC-AB2B-8F20896F79FB}" type="pres">
      <dgm:prSet presAssocID="{432A6A33-B88A-4172-BACB-EC65118923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17AAD1-9591-4379-8DD7-6BD6BDDAE612}" type="pres">
      <dgm:prSet presAssocID="{432A6A33-B88A-4172-BACB-EC65118923AE}" presName="spaceRect" presStyleCnt="0"/>
      <dgm:spPr/>
    </dgm:pt>
    <dgm:pt modelId="{5B90137A-B1A2-4EFB-BD55-3F7E4BEFEE9A}" type="pres">
      <dgm:prSet presAssocID="{432A6A33-B88A-4172-BACB-EC65118923AE}" presName="parTx" presStyleLbl="revTx" presStyleIdx="1" presStyleCnt="5">
        <dgm:presLayoutVars>
          <dgm:chMax val="0"/>
          <dgm:chPref val="0"/>
        </dgm:presLayoutVars>
      </dgm:prSet>
      <dgm:spPr/>
    </dgm:pt>
    <dgm:pt modelId="{4C0A1F77-EC4A-46CD-8286-8385AC7AEC9D}" type="pres">
      <dgm:prSet presAssocID="{BC38166D-C6BC-4676-A09A-D5B8262C5E20}" presName="sibTrans" presStyleCnt="0"/>
      <dgm:spPr/>
    </dgm:pt>
    <dgm:pt modelId="{0050C1FE-1034-481D-8B47-DC535452F619}" type="pres">
      <dgm:prSet presAssocID="{D29FD43A-C6CE-4E72-A9D3-A18FBFDA31C6}" presName="compNode" presStyleCnt="0"/>
      <dgm:spPr/>
    </dgm:pt>
    <dgm:pt modelId="{C351CB6D-C5AE-4896-BC0B-A8323B277CA6}" type="pres">
      <dgm:prSet presAssocID="{D29FD43A-C6CE-4E72-A9D3-A18FBFDA31C6}" presName="bgRect" presStyleLbl="bgShp" presStyleIdx="2" presStyleCnt="5"/>
      <dgm:spPr/>
    </dgm:pt>
    <dgm:pt modelId="{88288E74-75E8-4666-983A-C1823FB6DBAA}" type="pres">
      <dgm:prSet presAssocID="{D29FD43A-C6CE-4E72-A9D3-A18FBFDA31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CF05C5D-2F83-4A18-ADC0-02D6ADCD3721}" type="pres">
      <dgm:prSet presAssocID="{D29FD43A-C6CE-4E72-A9D3-A18FBFDA31C6}" presName="spaceRect" presStyleCnt="0"/>
      <dgm:spPr/>
    </dgm:pt>
    <dgm:pt modelId="{D003B0AE-A22F-4A9E-B255-593604F34830}" type="pres">
      <dgm:prSet presAssocID="{D29FD43A-C6CE-4E72-A9D3-A18FBFDA31C6}" presName="parTx" presStyleLbl="revTx" presStyleIdx="2" presStyleCnt="5">
        <dgm:presLayoutVars>
          <dgm:chMax val="0"/>
          <dgm:chPref val="0"/>
        </dgm:presLayoutVars>
      </dgm:prSet>
      <dgm:spPr/>
    </dgm:pt>
    <dgm:pt modelId="{60C1B049-9042-4C75-ADFB-7A611D765865}" type="pres">
      <dgm:prSet presAssocID="{7A7931F0-321F-49F2-8D11-098E9B364E2A}" presName="sibTrans" presStyleCnt="0"/>
      <dgm:spPr/>
    </dgm:pt>
    <dgm:pt modelId="{BDD46CAB-D916-4D22-9F8E-B852A5459A46}" type="pres">
      <dgm:prSet presAssocID="{27D29A94-55B9-4861-BAF6-ED4EA8AE3BB5}" presName="compNode" presStyleCnt="0"/>
      <dgm:spPr/>
    </dgm:pt>
    <dgm:pt modelId="{CD20A262-817D-4081-860E-4C817FD0476E}" type="pres">
      <dgm:prSet presAssocID="{27D29A94-55B9-4861-BAF6-ED4EA8AE3BB5}" presName="bgRect" presStyleLbl="bgShp" presStyleIdx="3" presStyleCnt="5"/>
      <dgm:spPr/>
    </dgm:pt>
    <dgm:pt modelId="{0E903374-AA00-4F1B-B682-2D0B73F42067}" type="pres">
      <dgm:prSet presAssocID="{27D29A94-55B9-4861-BAF6-ED4EA8AE3B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E639E3EF-5C28-4653-B8A9-82D034A46158}" type="pres">
      <dgm:prSet presAssocID="{27D29A94-55B9-4861-BAF6-ED4EA8AE3BB5}" presName="spaceRect" presStyleCnt="0"/>
      <dgm:spPr/>
    </dgm:pt>
    <dgm:pt modelId="{18E410AD-E28B-4CF6-977B-0DC83BEC534C}" type="pres">
      <dgm:prSet presAssocID="{27D29A94-55B9-4861-BAF6-ED4EA8AE3BB5}" presName="parTx" presStyleLbl="revTx" presStyleIdx="3" presStyleCnt="5">
        <dgm:presLayoutVars>
          <dgm:chMax val="0"/>
          <dgm:chPref val="0"/>
        </dgm:presLayoutVars>
      </dgm:prSet>
      <dgm:spPr/>
    </dgm:pt>
    <dgm:pt modelId="{149FBE45-4FFF-4D0F-BED0-1CB158E87A2E}" type="pres">
      <dgm:prSet presAssocID="{13B85E3A-6AB2-4803-B123-1B85AA7BEF36}" presName="sibTrans" presStyleCnt="0"/>
      <dgm:spPr/>
    </dgm:pt>
    <dgm:pt modelId="{D46DEC64-9EBE-48EC-9607-A7EA83AC7AF8}" type="pres">
      <dgm:prSet presAssocID="{3817B467-8C33-44C0-B692-A4F4CB584E38}" presName="compNode" presStyleCnt="0"/>
      <dgm:spPr/>
    </dgm:pt>
    <dgm:pt modelId="{CBC7CD65-6341-4F21-B5F0-214C8F371CBA}" type="pres">
      <dgm:prSet presAssocID="{3817B467-8C33-44C0-B692-A4F4CB584E38}" presName="bgRect" presStyleLbl="bgShp" presStyleIdx="4" presStyleCnt="5"/>
      <dgm:spPr/>
    </dgm:pt>
    <dgm:pt modelId="{D75D841C-268C-4784-BA7E-DEAA8ADB1AA0}" type="pres">
      <dgm:prSet presAssocID="{3817B467-8C33-44C0-B692-A4F4CB584E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5DCDAB1-4206-4DF0-A1AA-3FC1F7ECFF97}" type="pres">
      <dgm:prSet presAssocID="{3817B467-8C33-44C0-B692-A4F4CB584E38}" presName="spaceRect" presStyleCnt="0"/>
      <dgm:spPr/>
    </dgm:pt>
    <dgm:pt modelId="{C64E5B85-6E62-46C3-8442-DD0CC29F6B7F}" type="pres">
      <dgm:prSet presAssocID="{3817B467-8C33-44C0-B692-A4F4CB584E38}" presName="parTx" presStyleLbl="revTx" presStyleIdx="4" presStyleCnt="5">
        <dgm:presLayoutVars>
          <dgm:chMax val="0"/>
          <dgm:chPref val="0"/>
        </dgm:presLayoutVars>
      </dgm:prSet>
      <dgm:spPr/>
    </dgm:pt>
  </dgm:ptLst>
  <dgm:cxnLst>
    <dgm:cxn modelId="{AF96D924-F306-4B06-A32F-EEB5AF560141}" srcId="{E8015971-6967-40B1-846D-055C414F1595}" destId="{432A6A33-B88A-4172-BACB-EC65118923AE}" srcOrd="1" destOrd="0" parTransId="{F8FF62CD-2AB5-40FB-BA2B-43DEFB84D375}" sibTransId="{BC38166D-C6BC-4676-A09A-D5B8262C5E20}"/>
    <dgm:cxn modelId="{C1985841-BED3-48DE-ADD5-1FAFC5D9FACF}" srcId="{E8015971-6967-40B1-846D-055C414F1595}" destId="{3817B467-8C33-44C0-B692-A4F4CB584E38}" srcOrd="4" destOrd="0" parTransId="{4BE54B9C-4938-4D6C-B366-381FF8134B5A}" sibTransId="{0921ADFE-495C-4FC3-B988-C858A166FC40}"/>
    <dgm:cxn modelId="{34DDEE64-498E-412C-B5CA-499BFECB9090}" type="presOf" srcId="{27D29A94-55B9-4861-BAF6-ED4EA8AE3BB5}" destId="{18E410AD-E28B-4CF6-977B-0DC83BEC534C}" srcOrd="0" destOrd="0" presId="urn:microsoft.com/office/officeart/2018/2/layout/IconVerticalSolidList"/>
    <dgm:cxn modelId="{4392FB66-AC4A-48F5-BFB6-9E50B2E922DF}" type="presOf" srcId="{432A6A33-B88A-4172-BACB-EC65118923AE}" destId="{5B90137A-B1A2-4EFB-BD55-3F7E4BEFEE9A}" srcOrd="0" destOrd="0" presId="urn:microsoft.com/office/officeart/2018/2/layout/IconVerticalSolidList"/>
    <dgm:cxn modelId="{68D45F70-22E4-4AB3-BED7-C58E7A910E51}" type="presOf" srcId="{3817B467-8C33-44C0-B692-A4F4CB584E38}" destId="{C64E5B85-6E62-46C3-8442-DD0CC29F6B7F}" srcOrd="0" destOrd="0" presId="urn:microsoft.com/office/officeart/2018/2/layout/IconVerticalSolidList"/>
    <dgm:cxn modelId="{8646D28B-FA43-41F5-8F91-6F850D3319E3}" type="presOf" srcId="{E8015971-6967-40B1-846D-055C414F1595}" destId="{1D56313B-AB97-43C4-B2EA-593A83A87466}" srcOrd="0" destOrd="0" presId="urn:microsoft.com/office/officeart/2018/2/layout/IconVerticalSolidList"/>
    <dgm:cxn modelId="{8562F78D-ECC4-412C-A638-60E3FBDA432E}" type="presOf" srcId="{D41042DA-CFD8-4093-915E-71D2BD2AD772}" destId="{611FC0F2-CD75-4153-AACD-8092C724D406}" srcOrd="0" destOrd="0" presId="urn:microsoft.com/office/officeart/2018/2/layout/IconVerticalSolidList"/>
    <dgm:cxn modelId="{A6C23DA0-630E-4F41-B715-FF82A1A0541A}" type="presOf" srcId="{D29FD43A-C6CE-4E72-A9D3-A18FBFDA31C6}" destId="{D003B0AE-A22F-4A9E-B255-593604F34830}" srcOrd="0" destOrd="0" presId="urn:microsoft.com/office/officeart/2018/2/layout/IconVerticalSolidList"/>
    <dgm:cxn modelId="{88FA21A4-949F-4241-ACE2-3F8661F48188}" srcId="{E8015971-6967-40B1-846D-055C414F1595}" destId="{D29FD43A-C6CE-4E72-A9D3-A18FBFDA31C6}" srcOrd="2" destOrd="0" parTransId="{4C0C4B95-A1E6-444B-8372-33CCA9733E7C}" sibTransId="{7A7931F0-321F-49F2-8D11-098E9B364E2A}"/>
    <dgm:cxn modelId="{863FF9E8-0358-4775-8A40-D5A573FDBC07}" srcId="{E8015971-6967-40B1-846D-055C414F1595}" destId="{D41042DA-CFD8-4093-915E-71D2BD2AD772}" srcOrd="0" destOrd="0" parTransId="{F11F0932-991F-4D22-9528-10250F579DE8}" sibTransId="{85EE7297-FBB8-44D6-8816-5FE2F06042BB}"/>
    <dgm:cxn modelId="{DBA856E9-BF54-48E6-A0A6-3FFFB3B0857B}" srcId="{E8015971-6967-40B1-846D-055C414F1595}" destId="{27D29A94-55B9-4861-BAF6-ED4EA8AE3BB5}" srcOrd="3" destOrd="0" parTransId="{565FF15A-A8D1-4FFE-8933-901DE60D610B}" sibTransId="{13B85E3A-6AB2-4803-B123-1B85AA7BEF36}"/>
    <dgm:cxn modelId="{8347D3BB-F7D5-4C9C-BCAE-D8B945D16B24}" type="presParOf" srcId="{1D56313B-AB97-43C4-B2EA-593A83A87466}" destId="{49297FF6-933C-4BA7-8649-4AE36B5EA651}" srcOrd="0" destOrd="0" presId="urn:microsoft.com/office/officeart/2018/2/layout/IconVerticalSolidList"/>
    <dgm:cxn modelId="{F30ACBC0-4E8C-4D54-A658-E82291351606}" type="presParOf" srcId="{49297FF6-933C-4BA7-8649-4AE36B5EA651}" destId="{ACD6F030-EDC1-49B2-B299-97725DAC6391}" srcOrd="0" destOrd="0" presId="urn:microsoft.com/office/officeart/2018/2/layout/IconVerticalSolidList"/>
    <dgm:cxn modelId="{29AD8FC1-E35D-4E78-8366-BE6FAA4B001D}" type="presParOf" srcId="{49297FF6-933C-4BA7-8649-4AE36B5EA651}" destId="{C700F85F-7CE4-45A2-886D-617C7D739183}" srcOrd="1" destOrd="0" presId="urn:microsoft.com/office/officeart/2018/2/layout/IconVerticalSolidList"/>
    <dgm:cxn modelId="{F036CA7F-E673-444E-8503-C889FA4A14DB}" type="presParOf" srcId="{49297FF6-933C-4BA7-8649-4AE36B5EA651}" destId="{5ABE770A-745E-45DB-B568-02F3134C37B5}" srcOrd="2" destOrd="0" presId="urn:microsoft.com/office/officeart/2018/2/layout/IconVerticalSolidList"/>
    <dgm:cxn modelId="{2244273D-CED3-4934-A892-E333C9E19E83}" type="presParOf" srcId="{49297FF6-933C-4BA7-8649-4AE36B5EA651}" destId="{611FC0F2-CD75-4153-AACD-8092C724D406}" srcOrd="3" destOrd="0" presId="urn:microsoft.com/office/officeart/2018/2/layout/IconVerticalSolidList"/>
    <dgm:cxn modelId="{7A7187EB-70D9-433E-BD9C-F93703D5D733}" type="presParOf" srcId="{1D56313B-AB97-43C4-B2EA-593A83A87466}" destId="{F9AADDF2-451D-4A92-8712-327E1BB37DDF}" srcOrd="1" destOrd="0" presId="urn:microsoft.com/office/officeart/2018/2/layout/IconVerticalSolidList"/>
    <dgm:cxn modelId="{C91F141D-44D5-4D5B-A688-9A8C63BB4884}" type="presParOf" srcId="{1D56313B-AB97-43C4-B2EA-593A83A87466}" destId="{E3C3E9B9-1D91-46F3-AD60-F65AD8AE24A6}" srcOrd="2" destOrd="0" presId="urn:microsoft.com/office/officeart/2018/2/layout/IconVerticalSolidList"/>
    <dgm:cxn modelId="{22777765-BB7C-41F3-A019-084CC26CAD8D}" type="presParOf" srcId="{E3C3E9B9-1D91-46F3-AD60-F65AD8AE24A6}" destId="{4FA0C179-C505-4F8D-B06D-2C7A9AB1469A}" srcOrd="0" destOrd="0" presId="urn:microsoft.com/office/officeart/2018/2/layout/IconVerticalSolidList"/>
    <dgm:cxn modelId="{77334097-C926-48EA-84A3-47996B90C308}" type="presParOf" srcId="{E3C3E9B9-1D91-46F3-AD60-F65AD8AE24A6}" destId="{C4EE21E9-86CA-44BC-AB2B-8F20896F79FB}" srcOrd="1" destOrd="0" presId="urn:microsoft.com/office/officeart/2018/2/layout/IconVerticalSolidList"/>
    <dgm:cxn modelId="{7046E5F3-EAF3-472E-BCED-AFE1FF556E72}" type="presParOf" srcId="{E3C3E9B9-1D91-46F3-AD60-F65AD8AE24A6}" destId="{3817AAD1-9591-4379-8DD7-6BD6BDDAE612}" srcOrd="2" destOrd="0" presId="urn:microsoft.com/office/officeart/2018/2/layout/IconVerticalSolidList"/>
    <dgm:cxn modelId="{00ECE677-D9B0-4EE6-A70F-8881879E0AAF}" type="presParOf" srcId="{E3C3E9B9-1D91-46F3-AD60-F65AD8AE24A6}" destId="{5B90137A-B1A2-4EFB-BD55-3F7E4BEFEE9A}" srcOrd="3" destOrd="0" presId="urn:microsoft.com/office/officeart/2018/2/layout/IconVerticalSolidList"/>
    <dgm:cxn modelId="{65081A4C-51AF-4EE9-86B0-1E747CD6F5DB}" type="presParOf" srcId="{1D56313B-AB97-43C4-B2EA-593A83A87466}" destId="{4C0A1F77-EC4A-46CD-8286-8385AC7AEC9D}" srcOrd="3" destOrd="0" presId="urn:microsoft.com/office/officeart/2018/2/layout/IconVerticalSolidList"/>
    <dgm:cxn modelId="{D205F86B-5F7A-486E-8C9C-71C09ABFE623}" type="presParOf" srcId="{1D56313B-AB97-43C4-B2EA-593A83A87466}" destId="{0050C1FE-1034-481D-8B47-DC535452F619}" srcOrd="4" destOrd="0" presId="urn:microsoft.com/office/officeart/2018/2/layout/IconVerticalSolidList"/>
    <dgm:cxn modelId="{0E8227BB-E3E3-43E1-B38A-578922C79D13}" type="presParOf" srcId="{0050C1FE-1034-481D-8B47-DC535452F619}" destId="{C351CB6D-C5AE-4896-BC0B-A8323B277CA6}" srcOrd="0" destOrd="0" presId="urn:microsoft.com/office/officeart/2018/2/layout/IconVerticalSolidList"/>
    <dgm:cxn modelId="{58D8B219-EC0E-48E2-AAA5-81BBA4056C87}" type="presParOf" srcId="{0050C1FE-1034-481D-8B47-DC535452F619}" destId="{88288E74-75E8-4666-983A-C1823FB6DBAA}" srcOrd="1" destOrd="0" presId="urn:microsoft.com/office/officeart/2018/2/layout/IconVerticalSolidList"/>
    <dgm:cxn modelId="{A7F11B2B-5472-48EC-910A-935700B4FF6F}" type="presParOf" srcId="{0050C1FE-1034-481D-8B47-DC535452F619}" destId="{0CF05C5D-2F83-4A18-ADC0-02D6ADCD3721}" srcOrd="2" destOrd="0" presId="urn:microsoft.com/office/officeart/2018/2/layout/IconVerticalSolidList"/>
    <dgm:cxn modelId="{02CFA037-640F-4117-B210-97B42014516B}" type="presParOf" srcId="{0050C1FE-1034-481D-8B47-DC535452F619}" destId="{D003B0AE-A22F-4A9E-B255-593604F34830}" srcOrd="3" destOrd="0" presId="urn:microsoft.com/office/officeart/2018/2/layout/IconVerticalSolidList"/>
    <dgm:cxn modelId="{8E1C1F50-6A61-4EFB-B2EA-D37D12F2B6D7}" type="presParOf" srcId="{1D56313B-AB97-43C4-B2EA-593A83A87466}" destId="{60C1B049-9042-4C75-ADFB-7A611D765865}" srcOrd="5" destOrd="0" presId="urn:microsoft.com/office/officeart/2018/2/layout/IconVerticalSolidList"/>
    <dgm:cxn modelId="{9B4B815B-F481-47D8-9C94-FD5C46F90746}" type="presParOf" srcId="{1D56313B-AB97-43C4-B2EA-593A83A87466}" destId="{BDD46CAB-D916-4D22-9F8E-B852A5459A46}" srcOrd="6" destOrd="0" presId="urn:microsoft.com/office/officeart/2018/2/layout/IconVerticalSolidList"/>
    <dgm:cxn modelId="{6F15A5E6-3928-4B4F-B1AF-3E44C82D2689}" type="presParOf" srcId="{BDD46CAB-D916-4D22-9F8E-B852A5459A46}" destId="{CD20A262-817D-4081-860E-4C817FD0476E}" srcOrd="0" destOrd="0" presId="urn:microsoft.com/office/officeart/2018/2/layout/IconVerticalSolidList"/>
    <dgm:cxn modelId="{183307BA-CB86-410F-AF11-BD8A9E5CE2F5}" type="presParOf" srcId="{BDD46CAB-D916-4D22-9F8E-B852A5459A46}" destId="{0E903374-AA00-4F1B-B682-2D0B73F42067}" srcOrd="1" destOrd="0" presId="urn:microsoft.com/office/officeart/2018/2/layout/IconVerticalSolidList"/>
    <dgm:cxn modelId="{8B9CF9F6-9C64-41AE-AE34-A8F401F81D2B}" type="presParOf" srcId="{BDD46CAB-D916-4D22-9F8E-B852A5459A46}" destId="{E639E3EF-5C28-4653-B8A9-82D034A46158}" srcOrd="2" destOrd="0" presId="urn:microsoft.com/office/officeart/2018/2/layout/IconVerticalSolidList"/>
    <dgm:cxn modelId="{9175BD57-2E87-4C2C-BBE0-9D367B83DE21}" type="presParOf" srcId="{BDD46CAB-D916-4D22-9F8E-B852A5459A46}" destId="{18E410AD-E28B-4CF6-977B-0DC83BEC534C}" srcOrd="3" destOrd="0" presId="urn:microsoft.com/office/officeart/2018/2/layout/IconVerticalSolidList"/>
    <dgm:cxn modelId="{4B61458D-1599-4245-89AB-4C812A0DAC71}" type="presParOf" srcId="{1D56313B-AB97-43C4-B2EA-593A83A87466}" destId="{149FBE45-4FFF-4D0F-BED0-1CB158E87A2E}" srcOrd="7" destOrd="0" presId="urn:microsoft.com/office/officeart/2018/2/layout/IconVerticalSolidList"/>
    <dgm:cxn modelId="{FDC2E5CA-0D59-4A00-A0E3-7B7B97E2C7F3}" type="presParOf" srcId="{1D56313B-AB97-43C4-B2EA-593A83A87466}" destId="{D46DEC64-9EBE-48EC-9607-A7EA83AC7AF8}" srcOrd="8" destOrd="0" presId="urn:microsoft.com/office/officeart/2018/2/layout/IconVerticalSolidList"/>
    <dgm:cxn modelId="{00EC7D96-7B3A-4FEA-8833-612EE554D8E2}" type="presParOf" srcId="{D46DEC64-9EBE-48EC-9607-A7EA83AC7AF8}" destId="{CBC7CD65-6341-4F21-B5F0-214C8F371CBA}" srcOrd="0" destOrd="0" presId="urn:microsoft.com/office/officeart/2018/2/layout/IconVerticalSolidList"/>
    <dgm:cxn modelId="{6A9F2374-F2BC-4809-9A76-2C38E30A27B1}" type="presParOf" srcId="{D46DEC64-9EBE-48EC-9607-A7EA83AC7AF8}" destId="{D75D841C-268C-4784-BA7E-DEAA8ADB1AA0}" srcOrd="1" destOrd="0" presId="urn:microsoft.com/office/officeart/2018/2/layout/IconVerticalSolidList"/>
    <dgm:cxn modelId="{1866CDA1-58B1-4B31-8E79-72A1EF320CDF}" type="presParOf" srcId="{D46DEC64-9EBE-48EC-9607-A7EA83AC7AF8}" destId="{95DCDAB1-4206-4DF0-A1AA-3FC1F7ECFF97}" srcOrd="2" destOrd="0" presId="urn:microsoft.com/office/officeart/2018/2/layout/IconVerticalSolidList"/>
    <dgm:cxn modelId="{AC602007-A4CC-44DC-8BDC-3CB3A4790F15}" type="presParOf" srcId="{D46DEC64-9EBE-48EC-9607-A7EA83AC7AF8}" destId="{C64E5B85-6E62-46C3-8442-DD0CC29F6B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015971-6967-40B1-846D-055C414F15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41042DA-CFD8-4093-915E-71D2BD2AD772}">
      <dgm:prSet/>
      <dgm:spPr/>
      <dgm:t>
        <a:bodyPr/>
        <a:lstStyle/>
        <a:p>
          <a:pPr>
            <a:lnSpc>
              <a:spcPct val="100000"/>
            </a:lnSpc>
          </a:pPr>
          <a:r>
            <a:rPr lang="en-US"/>
            <a:t>Business Understanding</a:t>
          </a:r>
        </a:p>
      </dgm:t>
    </dgm:pt>
    <dgm:pt modelId="{F11F0932-991F-4D22-9528-10250F579DE8}" type="parTrans" cxnId="{863FF9E8-0358-4775-8A40-D5A573FDBC07}">
      <dgm:prSet/>
      <dgm:spPr/>
      <dgm:t>
        <a:bodyPr/>
        <a:lstStyle/>
        <a:p>
          <a:endParaRPr lang="en-US"/>
        </a:p>
      </dgm:t>
    </dgm:pt>
    <dgm:pt modelId="{85EE7297-FBB8-44D6-8816-5FE2F06042BB}" type="sibTrans" cxnId="{863FF9E8-0358-4775-8A40-D5A573FDBC07}">
      <dgm:prSet/>
      <dgm:spPr/>
      <dgm:t>
        <a:bodyPr/>
        <a:lstStyle/>
        <a:p>
          <a:endParaRPr lang="en-US"/>
        </a:p>
      </dgm:t>
    </dgm:pt>
    <dgm:pt modelId="{432A6A33-B88A-4172-BACB-EC65118923AE}">
      <dgm:prSet/>
      <dgm:spPr/>
      <dgm:t>
        <a:bodyPr/>
        <a:lstStyle/>
        <a:p>
          <a:pPr>
            <a:lnSpc>
              <a:spcPct val="100000"/>
            </a:lnSpc>
          </a:pPr>
          <a:r>
            <a:rPr lang="en-US"/>
            <a:t>Data Understanding/Preparation</a:t>
          </a:r>
        </a:p>
      </dgm:t>
    </dgm:pt>
    <dgm:pt modelId="{F8FF62CD-2AB5-40FB-BA2B-43DEFB84D375}" type="parTrans" cxnId="{AF96D924-F306-4B06-A32F-EEB5AF560141}">
      <dgm:prSet/>
      <dgm:spPr/>
      <dgm:t>
        <a:bodyPr/>
        <a:lstStyle/>
        <a:p>
          <a:endParaRPr lang="en-US"/>
        </a:p>
      </dgm:t>
    </dgm:pt>
    <dgm:pt modelId="{BC38166D-C6BC-4676-A09A-D5B8262C5E20}" type="sibTrans" cxnId="{AF96D924-F306-4B06-A32F-EEB5AF560141}">
      <dgm:prSet/>
      <dgm:spPr/>
      <dgm:t>
        <a:bodyPr/>
        <a:lstStyle/>
        <a:p>
          <a:endParaRPr lang="en-US"/>
        </a:p>
      </dgm:t>
    </dgm:pt>
    <dgm:pt modelId="{D29FD43A-C6CE-4E72-A9D3-A18FBFDA31C6}">
      <dgm:prSet/>
      <dgm:spPr/>
      <dgm:t>
        <a:bodyPr/>
        <a:lstStyle/>
        <a:p>
          <a:pPr>
            <a:lnSpc>
              <a:spcPct val="100000"/>
            </a:lnSpc>
          </a:pPr>
          <a:r>
            <a:rPr lang="en-US"/>
            <a:t>Exploratory Data Analysis</a:t>
          </a:r>
        </a:p>
      </dgm:t>
    </dgm:pt>
    <dgm:pt modelId="{4C0C4B95-A1E6-444B-8372-33CCA9733E7C}" type="parTrans" cxnId="{88FA21A4-949F-4241-ACE2-3F8661F48188}">
      <dgm:prSet/>
      <dgm:spPr/>
      <dgm:t>
        <a:bodyPr/>
        <a:lstStyle/>
        <a:p>
          <a:endParaRPr lang="en-US"/>
        </a:p>
      </dgm:t>
    </dgm:pt>
    <dgm:pt modelId="{7A7931F0-321F-49F2-8D11-098E9B364E2A}" type="sibTrans" cxnId="{88FA21A4-949F-4241-ACE2-3F8661F48188}">
      <dgm:prSet/>
      <dgm:spPr/>
      <dgm:t>
        <a:bodyPr/>
        <a:lstStyle/>
        <a:p>
          <a:endParaRPr lang="en-US"/>
        </a:p>
      </dgm:t>
    </dgm:pt>
    <dgm:pt modelId="{27D29A94-55B9-4861-BAF6-ED4EA8AE3BB5}">
      <dgm:prSet/>
      <dgm:spPr/>
      <dgm:t>
        <a:bodyPr/>
        <a:lstStyle/>
        <a:p>
          <a:pPr>
            <a:lnSpc>
              <a:spcPct val="100000"/>
            </a:lnSpc>
          </a:pPr>
          <a:r>
            <a:rPr lang="en-US"/>
            <a:t>Modeling</a:t>
          </a:r>
        </a:p>
      </dgm:t>
    </dgm:pt>
    <dgm:pt modelId="{565FF15A-A8D1-4FFE-8933-901DE60D610B}" type="parTrans" cxnId="{DBA856E9-BF54-48E6-A0A6-3FFFB3B0857B}">
      <dgm:prSet/>
      <dgm:spPr/>
      <dgm:t>
        <a:bodyPr/>
        <a:lstStyle/>
        <a:p>
          <a:endParaRPr lang="en-US"/>
        </a:p>
      </dgm:t>
    </dgm:pt>
    <dgm:pt modelId="{13B85E3A-6AB2-4803-B123-1B85AA7BEF36}" type="sibTrans" cxnId="{DBA856E9-BF54-48E6-A0A6-3FFFB3B0857B}">
      <dgm:prSet/>
      <dgm:spPr/>
      <dgm:t>
        <a:bodyPr/>
        <a:lstStyle/>
        <a:p>
          <a:endParaRPr lang="en-US"/>
        </a:p>
      </dgm:t>
    </dgm:pt>
    <dgm:pt modelId="{3817B467-8C33-44C0-B692-A4F4CB584E38}">
      <dgm:prSet/>
      <dgm:spPr/>
      <dgm:t>
        <a:bodyPr/>
        <a:lstStyle/>
        <a:p>
          <a:pPr>
            <a:lnSpc>
              <a:spcPct val="100000"/>
            </a:lnSpc>
          </a:pPr>
          <a:r>
            <a:rPr lang="en-US"/>
            <a:t>Evaluation/Results</a:t>
          </a:r>
        </a:p>
      </dgm:t>
    </dgm:pt>
    <dgm:pt modelId="{4BE54B9C-4938-4D6C-B366-381FF8134B5A}" type="parTrans" cxnId="{C1985841-BED3-48DE-ADD5-1FAFC5D9FACF}">
      <dgm:prSet/>
      <dgm:spPr/>
      <dgm:t>
        <a:bodyPr/>
        <a:lstStyle/>
        <a:p>
          <a:endParaRPr lang="en-US"/>
        </a:p>
      </dgm:t>
    </dgm:pt>
    <dgm:pt modelId="{0921ADFE-495C-4FC3-B988-C858A166FC40}" type="sibTrans" cxnId="{C1985841-BED3-48DE-ADD5-1FAFC5D9FACF}">
      <dgm:prSet/>
      <dgm:spPr/>
      <dgm:t>
        <a:bodyPr/>
        <a:lstStyle/>
        <a:p>
          <a:endParaRPr lang="en-US"/>
        </a:p>
      </dgm:t>
    </dgm:pt>
    <dgm:pt modelId="{1D56313B-AB97-43C4-B2EA-593A83A87466}" type="pres">
      <dgm:prSet presAssocID="{E8015971-6967-40B1-846D-055C414F1595}" presName="root" presStyleCnt="0">
        <dgm:presLayoutVars>
          <dgm:dir/>
          <dgm:resizeHandles val="exact"/>
        </dgm:presLayoutVars>
      </dgm:prSet>
      <dgm:spPr/>
    </dgm:pt>
    <dgm:pt modelId="{49297FF6-933C-4BA7-8649-4AE36B5EA651}" type="pres">
      <dgm:prSet presAssocID="{D41042DA-CFD8-4093-915E-71D2BD2AD772}" presName="compNode" presStyleCnt="0"/>
      <dgm:spPr/>
    </dgm:pt>
    <dgm:pt modelId="{ACD6F030-EDC1-49B2-B299-97725DAC6391}" type="pres">
      <dgm:prSet presAssocID="{D41042DA-CFD8-4093-915E-71D2BD2AD772}" presName="bgRect" presStyleLbl="bgShp" presStyleIdx="0" presStyleCnt="5"/>
      <dgm:spPr/>
    </dgm:pt>
    <dgm:pt modelId="{C700F85F-7CE4-45A2-886D-617C7D739183}" type="pres">
      <dgm:prSet presAssocID="{D41042DA-CFD8-4093-915E-71D2BD2AD7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ABE770A-745E-45DB-B568-02F3134C37B5}" type="pres">
      <dgm:prSet presAssocID="{D41042DA-CFD8-4093-915E-71D2BD2AD772}" presName="spaceRect" presStyleCnt="0"/>
      <dgm:spPr/>
    </dgm:pt>
    <dgm:pt modelId="{611FC0F2-CD75-4153-AACD-8092C724D406}" type="pres">
      <dgm:prSet presAssocID="{D41042DA-CFD8-4093-915E-71D2BD2AD772}" presName="parTx" presStyleLbl="revTx" presStyleIdx="0" presStyleCnt="5">
        <dgm:presLayoutVars>
          <dgm:chMax val="0"/>
          <dgm:chPref val="0"/>
        </dgm:presLayoutVars>
      </dgm:prSet>
      <dgm:spPr/>
    </dgm:pt>
    <dgm:pt modelId="{F9AADDF2-451D-4A92-8712-327E1BB37DDF}" type="pres">
      <dgm:prSet presAssocID="{85EE7297-FBB8-44D6-8816-5FE2F06042BB}" presName="sibTrans" presStyleCnt="0"/>
      <dgm:spPr/>
    </dgm:pt>
    <dgm:pt modelId="{E3C3E9B9-1D91-46F3-AD60-F65AD8AE24A6}" type="pres">
      <dgm:prSet presAssocID="{432A6A33-B88A-4172-BACB-EC65118923AE}" presName="compNode" presStyleCnt="0"/>
      <dgm:spPr/>
    </dgm:pt>
    <dgm:pt modelId="{4FA0C179-C505-4F8D-B06D-2C7A9AB1469A}" type="pres">
      <dgm:prSet presAssocID="{432A6A33-B88A-4172-BACB-EC65118923AE}" presName="bgRect" presStyleLbl="bgShp" presStyleIdx="1" presStyleCnt="5"/>
      <dgm:spPr/>
    </dgm:pt>
    <dgm:pt modelId="{C4EE21E9-86CA-44BC-AB2B-8F20896F79FB}" type="pres">
      <dgm:prSet presAssocID="{432A6A33-B88A-4172-BACB-EC65118923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17AAD1-9591-4379-8DD7-6BD6BDDAE612}" type="pres">
      <dgm:prSet presAssocID="{432A6A33-B88A-4172-BACB-EC65118923AE}" presName="spaceRect" presStyleCnt="0"/>
      <dgm:spPr/>
    </dgm:pt>
    <dgm:pt modelId="{5B90137A-B1A2-4EFB-BD55-3F7E4BEFEE9A}" type="pres">
      <dgm:prSet presAssocID="{432A6A33-B88A-4172-BACB-EC65118923AE}" presName="parTx" presStyleLbl="revTx" presStyleIdx="1" presStyleCnt="5">
        <dgm:presLayoutVars>
          <dgm:chMax val="0"/>
          <dgm:chPref val="0"/>
        </dgm:presLayoutVars>
      </dgm:prSet>
      <dgm:spPr/>
    </dgm:pt>
    <dgm:pt modelId="{4C0A1F77-EC4A-46CD-8286-8385AC7AEC9D}" type="pres">
      <dgm:prSet presAssocID="{BC38166D-C6BC-4676-A09A-D5B8262C5E20}" presName="sibTrans" presStyleCnt="0"/>
      <dgm:spPr/>
    </dgm:pt>
    <dgm:pt modelId="{0050C1FE-1034-481D-8B47-DC535452F619}" type="pres">
      <dgm:prSet presAssocID="{D29FD43A-C6CE-4E72-A9D3-A18FBFDA31C6}" presName="compNode" presStyleCnt="0"/>
      <dgm:spPr/>
    </dgm:pt>
    <dgm:pt modelId="{C351CB6D-C5AE-4896-BC0B-A8323B277CA6}" type="pres">
      <dgm:prSet presAssocID="{D29FD43A-C6CE-4E72-A9D3-A18FBFDA31C6}" presName="bgRect" presStyleLbl="bgShp" presStyleIdx="2" presStyleCnt="5"/>
      <dgm:spPr/>
    </dgm:pt>
    <dgm:pt modelId="{88288E74-75E8-4666-983A-C1823FB6DBAA}" type="pres">
      <dgm:prSet presAssocID="{D29FD43A-C6CE-4E72-A9D3-A18FBFDA31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CF05C5D-2F83-4A18-ADC0-02D6ADCD3721}" type="pres">
      <dgm:prSet presAssocID="{D29FD43A-C6CE-4E72-A9D3-A18FBFDA31C6}" presName="spaceRect" presStyleCnt="0"/>
      <dgm:spPr/>
    </dgm:pt>
    <dgm:pt modelId="{D003B0AE-A22F-4A9E-B255-593604F34830}" type="pres">
      <dgm:prSet presAssocID="{D29FD43A-C6CE-4E72-A9D3-A18FBFDA31C6}" presName="parTx" presStyleLbl="revTx" presStyleIdx="2" presStyleCnt="5">
        <dgm:presLayoutVars>
          <dgm:chMax val="0"/>
          <dgm:chPref val="0"/>
        </dgm:presLayoutVars>
      </dgm:prSet>
      <dgm:spPr/>
    </dgm:pt>
    <dgm:pt modelId="{60C1B049-9042-4C75-ADFB-7A611D765865}" type="pres">
      <dgm:prSet presAssocID="{7A7931F0-321F-49F2-8D11-098E9B364E2A}" presName="sibTrans" presStyleCnt="0"/>
      <dgm:spPr/>
    </dgm:pt>
    <dgm:pt modelId="{BDD46CAB-D916-4D22-9F8E-B852A5459A46}" type="pres">
      <dgm:prSet presAssocID="{27D29A94-55B9-4861-BAF6-ED4EA8AE3BB5}" presName="compNode" presStyleCnt="0"/>
      <dgm:spPr/>
    </dgm:pt>
    <dgm:pt modelId="{CD20A262-817D-4081-860E-4C817FD0476E}" type="pres">
      <dgm:prSet presAssocID="{27D29A94-55B9-4861-BAF6-ED4EA8AE3BB5}" presName="bgRect" presStyleLbl="bgShp" presStyleIdx="3" presStyleCnt="5"/>
      <dgm:spPr/>
    </dgm:pt>
    <dgm:pt modelId="{0E903374-AA00-4F1B-B682-2D0B73F42067}" type="pres">
      <dgm:prSet presAssocID="{27D29A94-55B9-4861-BAF6-ED4EA8AE3B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E639E3EF-5C28-4653-B8A9-82D034A46158}" type="pres">
      <dgm:prSet presAssocID="{27D29A94-55B9-4861-BAF6-ED4EA8AE3BB5}" presName="spaceRect" presStyleCnt="0"/>
      <dgm:spPr/>
    </dgm:pt>
    <dgm:pt modelId="{18E410AD-E28B-4CF6-977B-0DC83BEC534C}" type="pres">
      <dgm:prSet presAssocID="{27D29A94-55B9-4861-BAF6-ED4EA8AE3BB5}" presName="parTx" presStyleLbl="revTx" presStyleIdx="3" presStyleCnt="5">
        <dgm:presLayoutVars>
          <dgm:chMax val="0"/>
          <dgm:chPref val="0"/>
        </dgm:presLayoutVars>
      </dgm:prSet>
      <dgm:spPr/>
    </dgm:pt>
    <dgm:pt modelId="{149FBE45-4FFF-4D0F-BED0-1CB158E87A2E}" type="pres">
      <dgm:prSet presAssocID="{13B85E3A-6AB2-4803-B123-1B85AA7BEF36}" presName="sibTrans" presStyleCnt="0"/>
      <dgm:spPr/>
    </dgm:pt>
    <dgm:pt modelId="{D46DEC64-9EBE-48EC-9607-A7EA83AC7AF8}" type="pres">
      <dgm:prSet presAssocID="{3817B467-8C33-44C0-B692-A4F4CB584E38}" presName="compNode" presStyleCnt="0"/>
      <dgm:spPr/>
    </dgm:pt>
    <dgm:pt modelId="{CBC7CD65-6341-4F21-B5F0-214C8F371CBA}" type="pres">
      <dgm:prSet presAssocID="{3817B467-8C33-44C0-B692-A4F4CB584E38}" presName="bgRect" presStyleLbl="bgShp" presStyleIdx="4" presStyleCnt="5"/>
      <dgm:spPr/>
    </dgm:pt>
    <dgm:pt modelId="{D75D841C-268C-4784-BA7E-DEAA8ADB1AA0}" type="pres">
      <dgm:prSet presAssocID="{3817B467-8C33-44C0-B692-A4F4CB584E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5DCDAB1-4206-4DF0-A1AA-3FC1F7ECFF97}" type="pres">
      <dgm:prSet presAssocID="{3817B467-8C33-44C0-B692-A4F4CB584E38}" presName="spaceRect" presStyleCnt="0"/>
      <dgm:spPr/>
    </dgm:pt>
    <dgm:pt modelId="{C64E5B85-6E62-46C3-8442-DD0CC29F6B7F}" type="pres">
      <dgm:prSet presAssocID="{3817B467-8C33-44C0-B692-A4F4CB584E38}" presName="parTx" presStyleLbl="revTx" presStyleIdx="4" presStyleCnt="5">
        <dgm:presLayoutVars>
          <dgm:chMax val="0"/>
          <dgm:chPref val="0"/>
        </dgm:presLayoutVars>
      </dgm:prSet>
      <dgm:spPr/>
    </dgm:pt>
  </dgm:ptLst>
  <dgm:cxnLst>
    <dgm:cxn modelId="{AF96D924-F306-4B06-A32F-EEB5AF560141}" srcId="{E8015971-6967-40B1-846D-055C414F1595}" destId="{432A6A33-B88A-4172-BACB-EC65118923AE}" srcOrd="1" destOrd="0" parTransId="{F8FF62CD-2AB5-40FB-BA2B-43DEFB84D375}" sibTransId="{BC38166D-C6BC-4676-A09A-D5B8262C5E20}"/>
    <dgm:cxn modelId="{C1985841-BED3-48DE-ADD5-1FAFC5D9FACF}" srcId="{E8015971-6967-40B1-846D-055C414F1595}" destId="{3817B467-8C33-44C0-B692-A4F4CB584E38}" srcOrd="4" destOrd="0" parTransId="{4BE54B9C-4938-4D6C-B366-381FF8134B5A}" sibTransId="{0921ADFE-495C-4FC3-B988-C858A166FC40}"/>
    <dgm:cxn modelId="{34DDEE64-498E-412C-B5CA-499BFECB9090}" type="presOf" srcId="{27D29A94-55B9-4861-BAF6-ED4EA8AE3BB5}" destId="{18E410AD-E28B-4CF6-977B-0DC83BEC534C}" srcOrd="0" destOrd="0" presId="urn:microsoft.com/office/officeart/2018/2/layout/IconVerticalSolidList"/>
    <dgm:cxn modelId="{4392FB66-AC4A-48F5-BFB6-9E50B2E922DF}" type="presOf" srcId="{432A6A33-B88A-4172-BACB-EC65118923AE}" destId="{5B90137A-B1A2-4EFB-BD55-3F7E4BEFEE9A}" srcOrd="0" destOrd="0" presId="urn:microsoft.com/office/officeart/2018/2/layout/IconVerticalSolidList"/>
    <dgm:cxn modelId="{68D45F70-22E4-4AB3-BED7-C58E7A910E51}" type="presOf" srcId="{3817B467-8C33-44C0-B692-A4F4CB584E38}" destId="{C64E5B85-6E62-46C3-8442-DD0CC29F6B7F}" srcOrd="0" destOrd="0" presId="urn:microsoft.com/office/officeart/2018/2/layout/IconVerticalSolidList"/>
    <dgm:cxn modelId="{8646D28B-FA43-41F5-8F91-6F850D3319E3}" type="presOf" srcId="{E8015971-6967-40B1-846D-055C414F1595}" destId="{1D56313B-AB97-43C4-B2EA-593A83A87466}" srcOrd="0" destOrd="0" presId="urn:microsoft.com/office/officeart/2018/2/layout/IconVerticalSolidList"/>
    <dgm:cxn modelId="{8562F78D-ECC4-412C-A638-60E3FBDA432E}" type="presOf" srcId="{D41042DA-CFD8-4093-915E-71D2BD2AD772}" destId="{611FC0F2-CD75-4153-AACD-8092C724D406}" srcOrd="0" destOrd="0" presId="urn:microsoft.com/office/officeart/2018/2/layout/IconVerticalSolidList"/>
    <dgm:cxn modelId="{A6C23DA0-630E-4F41-B715-FF82A1A0541A}" type="presOf" srcId="{D29FD43A-C6CE-4E72-A9D3-A18FBFDA31C6}" destId="{D003B0AE-A22F-4A9E-B255-593604F34830}" srcOrd="0" destOrd="0" presId="urn:microsoft.com/office/officeart/2018/2/layout/IconVerticalSolidList"/>
    <dgm:cxn modelId="{88FA21A4-949F-4241-ACE2-3F8661F48188}" srcId="{E8015971-6967-40B1-846D-055C414F1595}" destId="{D29FD43A-C6CE-4E72-A9D3-A18FBFDA31C6}" srcOrd="2" destOrd="0" parTransId="{4C0C4B95-A1E6-444B-8372-33CCA9733E7C}" sibTransId="{7A7931F0-321F-49F2-8D11-098E9B364E2A}"/>
    <dgm:cxn modelId="{863FF9E8-0358-4775-8A40-D5A573FDBC07}" srcId="{E8015971-6967-40B1-846D-055C414F1595}" destId="{D41042DA-CFD8-4093-915E-71D2BD2AD772}" srcOrd="0" destOrd="0" parTransId="{F11F0932-991F-4D22-9528-10250F579DE8}" sibTransId="{85EE7297-FBB8-44D6-8816-5FE2F06042BB}"/>
    <dgm:cxn modelId="{DBA856E9-BF54-48E6-A0A6-3FFFB3B0857B}" srcId="{E8015971-6967-40B1-846D-055C414F1595}" destId="{27D29A94-55B9-4861-BAF6-ED4EA8AE3BB5}" srcOrd="3" destOrd="0" parTransId="{565FF15A-A8D1-4FFE-8933-901DE60D610B}" sibTransId="{13B85E3A-6AB2-4803-B123-1B85AA7BEF36}"/>
    <dgm:cxn modelId="{8347D3BB-F7D5-4C9C-BCAE-D8B945D16B24}" type="presParOf" srcId="{1D56313B-AB97-43C4-B2EA-593A83A87466}" destId="{49297FF6-933C-4BA7-8649-4AE36B5EA651}" srcOrd="0" destOrd="0" presId="urn:microsoft.com/office/officeart/2018/2/layout/IconVerticalSolidList"/>
    <dgm:cxn modelId="{F30ACBC0-4E8C-4D54-A658-E82291351606}" type="presParOf" srcId="{49297FF6-933C-4BA7-8649-4AE36B5EA651}" destId="{ACD6F030-EDC1-49B2-B299-97725DAC6391}" srcOrd="0" destOrd="0" presId="urn:microsoft.com/office/officeart/2018/2/layout/IconVerticalSolidList"/>
    <dgm:cxn modelId="{29AD8FC1-E35D-4E78-8366-BE6FAA4B001D}" type="presParOf" srcId="{49297FF6-933C-4BA7-8649-4AE36B5EA651}" destId="{C700F85F-7CE4-45A2-886D-617C7D739183}" srcOrd="1" destOrd="0" presId="urn:microsoft.com/office/officeart/2018/2/layout/IconVerticalSolidList"/>
    <dgm:cxn modelId="{F036CA7F-E673-444E-8503-C889FA4A14DB}" type="presParOf" srcId="{49297FF6-933C-4BA7-8649-4AE36B5EA651}" destId="{5ABE770A-745E-45DB-B568-02F3134C37B5}" srcOrd="2" destOrd="0" presId="urn:microsoft.com/office/officeart/2018/2/layout/IconVerticalSolidList"/>
    <dgm:cxn modelId="{2244273D-CED3-4934-A892-E333C9E19E83}" type="presParOf" srcId="{49297FF6-933C-4BA7-8649-4AE36B5EA651}" destId="{611FC0F2-CD75-4153-AACD-8092C724D406}" srcOrd="3" destOrd="0" presId="urn:microsoft.com/office/officeart/2018/2/layout/IconVerticalSolidList"/>
    <dgm:cxn modelId="{7A7187EB-70D9-433E-BD9C-F93703D5D733}" type="presParOf" srcId="{1D56313B-AB97-43C4-B2EA-593A83A87466}" destId="{F9AADDF2-451D-4A92-8712-327E1BB37DDF}" srcOrd="1" destOrd="0" presId="urn:microsoft.com/office/officeart/2018/2/layout/IconVerticalSolidList"/>
    <dgm:cxn modelId="{C91F141D-44D5-4D5B-A688-9A8C63BB4884}" type="presParOf" srcId="{1D56313B-AB97-43C4-B2EA-593A83A87466}" destId="{E3C3E9B9-1D91-46F3-AD60-F65AD8AE24A6}" srcOrd="2" destOrd="0" presId="urn:microsoft.com/office/officeart/2018/2/layout/IconVerticalSolidList"/>
    <dgm:cxn modelId="{22777765-BB7C-41F3-A019-084CC26CAD8D}" type="presParOf" srcId="{E3C3E9B9-1D91-46F3-AD60-F65AD8AE24A6}" destId="{4FA0C179-C505-4F8D-B06D-2C7A9AB1469A}" srcOrd="0" destOrd="0" presId="urn:microsoft.com/office/officeart/2018/2/layout/IconVerticalSolidList"/>
    <dgm:cxn modelId="{77334097-C926-48EA-84A3-47996B90C308}" type="presParOf" srcId="{E3C3E9B9-1D91-46F3-AD60-F65AD8AE24A6}" destId="{C4EE21E9-86CA-44BC-AB2B-8F20896F79FB}" srcOrd="1" destOrd="0" presId="urn:microsoft.com/office/officeart/2018/2/layout/IconVerticalSolidList"/>
    <dgm:cxn modelId="{7046E5F3-EAF3-472E-BCED-AFE1FF556E72}" type="presParOf" srcId="{E3C3E9B9-1D91-46F3-AD60-F65AD8AE24A6}" destId="{3817AAD1-9591-4379-8DD7-6BD6BDDAE612}" srcOrd="2" destOrd="0" presId="urn:microsoft.com/office/officeart/2018/2/layout/IconVerticalSolidList"/>
    <dgm:cxn modelId="{00ECE677-D9B0-4EE6-A70F-8881879E0AAF}" type="presParOf" srcId="{E3C3E9B9-1D91-46F3-AD60-F65AD8AE24A6}" destId="{5B90137A-B1A2-4EFB-BD55-3F7E4BEFEE9A}" srcOrd="3" destOrd="0" presId="urn:microsoft.com/office/officeart/2018/2/layout/IconVerticalSolidList"/>
    <dgm:cxn modelId="{65081A4C-51AF-4EE9-86B0-1E747CD6F5DB}" type="presParOf" srcId="{1D56313B-AB97-43C4-B2EA-593A83A87466}" destId="{4C0A1F77-EC4A-46CD-8286-8385AC7AEC9D}" srcOrd="3" destOrd="0" presId="urn:microsoft.com/office/officeart/2018/2/layout/IconVerticalSolidList"/>
    <dgm:cxn modelId="{D205F86B-5F7A-486E-8C9C-71C09ABFE623}" type="presParOf" srcId="{1D56313B-AB97-43C4-B2EA-593A83A87466}" destId="{0050C1FE-1034-481D-8B47-DC535452F619}" srcOrd="4" destOrd="0" presId="urn:microsoft.com/office/officeart/2018/2/layout/IconVerticalSolidList"/>
    <dgm:cxn modelId="{0E8227BB-E3E3-43E1-B38A-578922C79D13}" type="presParOf" srcId="{0050C1FE-1034-481D-8B47-DC535452F619}" destId="{C351CB6D-C5AE-4896-BC0B-A8323B277CA6}" srcOrd="0" destOrd="0" presId="urn:microsoft.com/office/officeart/2018/2/layout/IconVerticalSolidList"/>
    <dgm:cxn modelId="{58D8B219-EC0E-48E2-AAA5-81BBA4056C87}" type="presParOf" srcId="{0050C1FE-1034-481D-8B47-DC535452F619}" destId="{88288E74-75E8-4666-983A-C1823FB6DBAA}" srcOrd="1" destOrd="0" presId="urn:microsoft.com/office/officeart/2018/2/layout/IconVerticalSolidList"/>
    <dgm:cxn modelId="{A7F11B2B-5472-48EC-910A-935700B4FF6F}" type="presParOf" srcId="{0050C1FE-1034-481D-8B47-DC535452F619}" destId="{0CF05C5D-2F83-4A18-ADC0-02D6ADCD3721}" srcOrd="2" destOrd="0" presId="urn:microsoft.com/office/officeart/2018/2/layout/IconVerticalSolidList"/>
    <dgm:cxn modelId="{02CFA037-640F-4117-B210-97B42014516B}" type="presParOf" srcId="{0050C1FE-1034-481D-8B47-DC535452F619}" destId="{D003B0AE-A22F-4A9E-B255-593604F34830}" srcOrd="3" destOrd="0" presId="urn:microsoft.com/office/officeart/2018/2/layout/IconVerticalSolidList"/>
    <dgm:cxn modelId="{8E1C1F50-6A61-4EFB-B2EA-D37D12F2B6D7}" type="presParOf" srcId="{1D56313B-AB97-43C4-B2EA-593A83A87466}" destId="{60C1B049-9042-4C75-ADFB-7A611D765865}" srcOrd="5" destOrd="0" presId="urn:microsoft.com/office/officeart/2018/2/layout/IconVerticalSolidList"/>
    <dgm:cxn modelId="{9B4B815B-F481-47D8-9C94-FD5C46F90746}" type="presParOf" srcId="{1D56313B-AB97-43C4-B2EA-593A83A87466}" destId="{BDD46CAB-D916-4D22-9F8E-B852A5459A46}" srcOrd="6" destOrd="0" presId="urn:microsoft.com/office/officeart/2018/2/layout/IconVerticalSolidList"/>
    <dgm:cxn modelId="{6F15A5E6-3928-4B4F-B1AF-3E44C82D2689}" type="presParOf" srcId="{BDD46CAB-D916-4D22-9F8E-B852A5459A46}" destId="{CD20A262-817D-4081-860E-4C817FD0476E}" srcOrd="0" destOrd="0" presId="urn:microsoft.com/office/officeart/2018/2/layout/IconVerticalSolidList"/>
    <dgm:cxn modelId="{183307BA-CB86-410F-AF11-BD8A9E5CE2F5}" type="presParOf" srcId="{BDD46CAB-D916-4D22-9F8E-B852A5459A46}" destId="{0E903374-AA00-4F1B-B682-2D0B73F42067}" srcOrd="1" destOrd="0" presId="urn:microsoft.com/office/officeart/2018/2/layout/IconVerticalSolidList"/>
    <dgm:cxn modelId="{8B9CF9F6-9C64-41AE-AE34-A8F401F81D2B}" type="presParOf" srcId="{BDD46CAB-D916-4D22-9F8E-B852A5459A46}" destId="{E639E3EF-5C28-4653-B8A9-82D034A46158}" srcOrd="2" destOrd="0" presId="urn:microsoft.com/office/officeart/2018/2/layout/IconVerticalSolidList"/>
    <dgm:cxn modelId="{9175BD57-2E87-4C2C-BBE0-9D367B83DE21}" type="presParOf" srcId="{BDD46CAB-D916-4D22-9F8E-B852A5459A46}" destId="{18E410AD-E28B-4CF6-977B-0DC83BEC534C}" srcOrd="3" destOrd="0" presId="urn:microsoft.com/office/officeart/2018/2/layout/IconVerticalSolidList"/>
    <dgm:cxn modelId="{4B61458D-1599-4245-89AB-4C812A0DAC71}" type="presParOf" srcId="{1D56313B-AB97-43C4-B2EA-593A83A87466}" destId="{149FBE45-4FFF-4D0F-BED0-1CB158E87A2E}" srcOrd="7" destOrd="0" presId="urn:microsoft.com/office/officeart/2018/2/layout/IconVerticalSolidList"/>
    <dgm:cxn modelId="{FDC2E5CA-0D59-4A00-A0E3-7B7B97E2C7F3}" type="presParOf" srcId="{1D56313B-AB97-43C4-B2EA-593A83A87466}" destId="{D46DEC64-9EBE-48EC-9607-A7EA83AC7AF8}" srcOrd="8" destOrd="0" presId="urn:microsoft.com/office/officeart/2018/2/layout/IconVerticalSolidList"/>
    <dgm:cxn modelId="{00EC7D96-7B3A-4FEA-8833-612EE554D8E2}" type="presParOf" srcId="{D46DEC64-9EBE-48EC-9607-A7EA83AC7AF8}" destId="{CBC7CD65-6341-4F21-B5F0-214C8F371CBA}" srcOrd="0" destOrd="0" presId="urn:microsoft.com/office/officeart/2018/2/layout/IconVerticalSolidList"/>
    <dgm:cxn modelId="{6A9F2374-F2BC-4809-9A76-2C38E30A27B1}" type="presParOf" srcId="{D46DEC64-9EBE-48EC-9607-A7EA83AC7AF8}" destId="{D75D841C-268C-4784-BA7E-DEAA8ADB1AA0}" srcOrd="1" destOrd="0" presId="urn:microsoft.com/office/officeart/2018/2/layout/IconVerticalSolidList"/>
    <dgm:cxn modelId="{1866CDA1-58B1-4B31-8E79-72A1EF320CDF}" type="presParOf" srcId="{D46DEC64-9EBE-48EC-9607-A7EA83AC7AF8}" destId="{95DCDAB1-4206-4DF0-A1AA-3FC1F7ECFF97}" srcOrd="2" destOrd="0" presId="urn:microsoft.com/office/officeart/2018/2/layout/IconVerticalSolidList"/>
    <dgm:cxn modelId="{AC602007-A4CC-44DC-8BDC-3CB3A4790F15}" type="presParOf" srcId="{D46DEC64-9EBE-48EC-9607-A7EA83AC7AF8}" destId="{C64E5B85-6E62-46C3-8442-DD0CC29F6B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15971-6967-40B1-846D-055C414F15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41042DA-CFD8-4093-915E-71D2BD2AD772}">
      <dgm:prSet/>
      <dgm:spPr/>
      <dgm:t>
        <a:bodyPr/>
        <a:lstStyle/>
        <a:p>
          <a:pPr>
            <a:lnSpc>
              <a:spcPct val="100000"/>
            </a:lnSpc>
          </a:pPr>
          <a:r>
            <a:rPr lang="en-US"/>
            <a:t>Business Understanding</a:t>
          </a:r>
        </a:p>
      </dgm:t>
    </dgm:pt>
    <dgm:pt modelId="{F11F0932-991F-4D22-9528-10250F579DE8}" type="parTrans" cxnId="{863FF9E8-0358-4775-8A40-D5A573FDBC07}">
      <dgm:prSet/>
      <dgm:spPr/>
      <dgm:t>
        <a:bodyPr/>
        <a:lstStyle/>
        <a:p>
          <a:endParaRPr lang="en-US"/>
        </a:p>
      </dgm:t>
    </dgm:pt>
    <dgm:pt modelId="{85EE7297-FBB8-44D6-8816-5FE2F06042BB}" type="sibTrans" cxnId="{863FF9E8-0358-4775-8A40-D5A573FDBC07}">
      <dgm:prSet/>
      <dgm:spPr/>
      <dgm:t>
        <a:bodyPr/>
        <a:lstStyle/>
        <a:p>
          <a:endParaRPr lang="en-US"/>
        </a:p>
      </dgm:t>
    </dgm:pt>
    <dgm:pt modelId="{432A6A33-B88A-4172-BACB-EC65118923AE}">
      <dgm:prSet/>
      <dgm:spPr/>
      <dgm:t>
        <a:bodyPr/>
        <a:lstStyle/>
        <a:p>
          <a:pPr>
            <a:lnSpc>
              <a:spcPct val="100000"/>
            </a:lnSpc>
          </a:pPr>
          <a:r>
            <a:rPr lang="en-US"/>
            <a:t>Data Understanding/Preparation</a:t>
          </a:r>
        </a:p>
      </dgm:t>
    </dgm:pt>
    <dgm:pt modelId="{F8FF62CD-2AB5-40FB-BA2B-43DEFB84D375}" type="parTrans" cxnId="{AF96D924-F306-4B06-A32F-EEB5AF560141}">
      <dgm:prSet/>
      <dgm:spPr/>
      <dgm:t>
        <a:bodyPr/>
        <a:lstStyle/>
        <a:p>
          <a:endParaRPr lang="en-US"/>
        </a:p>
      </dgm:t>
    </dgm:pt>
    <dgm:pt modelId="{BC38166D-C6BC-4676-A09A-D5B8262C5E20}" type="sibTrans" cxnId="{AF96D924-F306-4B06-A32F-EEB5AF560141}">
      <dgm:prSet/>
      <dgm:spPr/>
      <dgm:t>
        <a:bodyPr/>
        <a:lstStyle/>
        <a:p>
          <a:endParaRPr lang="en-US"/>
        </a:p>
      </dgm:t>
    </dgm:pt>
    <dgm:pt modelId="{D29FD43A-C6CE-4E72-A9D3-A18FBFDA31C6}">
      <dgm:prSet/>
      <dgm:spPr/>
      <dgm:t>
        <a:bodyPr/>
        <a:lstStyle/>
        <a:p>
          <a:pPr>
            <a:lnSpc>
              <a:spcPct val="100000"/>
            </a:lnSpc>
          </a:pPr>
          <a:r>
            <a:rPr lang="en-US"/>
            <a:t>Exploratory Data Analysis</a:t>
          </a:r>
        </a:p>
      </dgm:t>
    </dgm:pt>
    <dgm:pt modelId="{4C0C4B95-A1E6-444B-8372-33CCA9733E7C}" type="parTrans" cxnId="{88FA21A4-949F-4241-ACE2-3F8661F48188}">
      <dgm:prSet/>
      <dgm:spPr/>
      <dgm:t>
        <a:bodyPr/>
        <a:lstStyle/>
        <a:p>
          <a:endParaRPr lang="en-US"/>
        </a:p>
      </dgm:t>
    </dgm:pt>
    <dgm:pt modelId="{7A7931F0-321F-49F2-8D11-098E9B364E2A}" type="sibTrans" cxnId="{88FA21A4-949F-4241-ACE2-3F8661F48188}">
      <dgm:prSet/>
      <dgm:spPr/>
      <dgm:t>
        <a:bodyPr/>
        <a:lstStyle/>
        <a:p>
          <a:endParaRPr lang="en-US"/>
        </a:p>
      </dgm:t>
    </dgm:pt>
    <dgm:pt modelId="{27D29A94-55B9-4861-BAF6-ED4EA8AE3BB5}">
      <dgm:prSet/>
      <dgm:spPr/>
      <dgm:t>
        <a:bodyPr/>
        <a:lstStyle/>
        <a:p>
          <a:pPr>
            <a:lnSpc>
              <a:spcPct val="100000"/>
            </a:lnSpc>
          </a:pPr>
          <a:r>
            <a:rPr lang="en-US"/>
            <a:t>Modeling</a:t>
          </a:r>
        </a:p>
      </dgm:t>
    </dgm:pt>
    <dgm:pt modelId="{565FF15A-A8D1-4FFE-8933-901DE60D610B}" type="parTrans" cxnId="{DBA856E9-BF54-48E6-A0A6-3FFFB3B0857B}">
      <dgm:prSet/>
      <dgm:spPr/>
      <dgm:t>
        <a:bodyPr/>
        <a:lstStyle/>
        <a:p>
          <a:endParaRPr lang="en-US"/>
        </a:p>
      </dgm:t>
    </dgm:pt>
    <dgm:pt modelId="{13B85E3A-6AB2-4803-B123-1B85AA7BEF36}" type="sibTrans" cxnId="{DBA856E9-BF54-48E6-A0A6-3FFFB3B0857B}">
      <dgm:prSet/>
      <dgm:spPr/>
      <dgm:t>
        <a:bodyPr/>
        <a:lstStyle/>
        <a:p>
          <a:endParaRPr lang="en-US"/>
        </a:p>
      </dgm:t>
    </dgm:pt>
    <dgm:pt modelId="{3817B467-8C33-44C0-B692-A4F4CB584E38}">
      <dgm:prSet/>
      <dgm:spPr/>
      <dgm:t>
        <a:bodyPr/>
        <a:lstStyle/>
        <a:p>
          <a:pPr>
            <a:lnSpc>
              <a:spcPct val="100000"/>
            </a:lnSpc>
          </a:pPr>
          <a:r>
            <a:rPr lang="en-US"/>
            <a:t>Evaluation/Results</a:t>
          </a:r>
        </a:p>
      </dgm:t>
    </dgm:pt>
    <dgm:pt modelId="{4BE54B9C-4938-4D6C-B366-381FF8134B5A}" type="parTrans" cxnId="{C1985841-BED3-48DE-ADD5-1FAFC5D9FACF}">
      <dgm:prSet/>
      <dgm:spPr/>
      <dgm:t>
        <a:bodyPr/>
        <a:lstStyle/>
        <a:p>
          <a:endParaRPr lang="en-US"/>
        </a:p>
      </dgm:t>
    </dgm:pt>
    <dgm:pt modelId="{0921ADFE-495C-4FC3-B988-C858A166FC40}" type="sibTrans" cxnId="{C1985841-BED3-48DE-ADD5-1FAFC5D9FACF}">
      <dgm:prSet/>
      <dgm:spPr/>
      <dgm:t>
        <a:bodyPr/>
        <a:lstStyle/>
        <a:p>
          <a:endParaRPr lang="en-US"/>
        </a:p>
      </dgm:t>
    </dgm:pt>
    <dgm:pt modelId="{1D56313B-AB97-43C4-B2EA-593A83A87466}" type="pres">
      <dgm:prSet presAssocID="{E8015971-6967-40B1-846D-055C414F1595}" presName="root" presStyleCnt="0">
        <dgm:presLayoutVars>
          <dgm:dir/>
          <dgm:resizeHandles val="exact"/>
        </dgm:presLayoutVars>
      </dgm:prSet>
      <dgm:spPr/>
    </dgm:pt>
    <dgm:pt modelId="{49297FF6-933C-4BA7-8649-4AE36B5EA651}" type="pres">
      <dgm:prSet presAssocID="{D41042DA-CFD8-4093-915E-71D2BD2AD772}" presName="compNode" presStyleCnt="0"/>
      <dgm:spPr/>
    </dgm:pt>
    <dgm:pt modelId="{ACD6F030-EDC1-49B2-B299-97725DAC6391}" type="pres">
      <dgm:prSet presAssocID="{D41042DA-CFD8-4093-915E-71D2BD2AD772}" presName="bgRect" presStyleLbl="bgShp" presStyleIdx="0" presStyleCnt="5"/>
      <dgm:spPr/>
    </dgm:pt>
    <dgm:pt modelId="{C700F85F-7CE4-45A2-886D-617C7D739183}" type="pres">
      <dgm:prSet presAssocID="{D41042DA-CFD8-4093-915E-71D2BD2AD7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ABE770A-745E-45DB-B568-02F3134C37B5}" type="pres">
      <dgm:prSet presAssocID="{D41042DA-CFD8-4093-915E-71D2BD2AD772}" presName="spaceRect" presStyleCnt="0"/>
      <dgm:spPr/>
    </dgm:pt>
    <dgm:pt modelId="{611FC0F2-CD75-4153-AACD-8092C724D406}" type="pres">
      <dgm:prSet presAssocID="{D41042DA-CFD8-4093-915E-71D2BD2AD772}" presName="parTx" presStyleLbl="revTx" presStyleIdx="0" presStyleCnt="5">
        <dgm:presLayoutVars>
          <dgm:chMax val="0"/>
          <dgm:chPref val="0"/>
        </dgm:presLayoutVars>
      </dgm:prSet>
      <dgm:spPr/>
    </dgm:pt>
    <dgm:pt modelId="{F9AADDF2-451D-4A92-8712-327E1BB37DDF}" type="pres">
      <dgm:prSet presAssocID="{85EE7297-FBB8-44D6-8816-5FE2F06042BB}" presName="sibTrans" presStyleCnt="0"/>
      <dgm:spPr/>
    </dgm:pt>
    <dgm:pt modelId="{E3C3E9B9-1D91-46F3-AD60-F65AD8AE24A6}" type="pres">
      <dgm:prSet presAssocID="{432A6A33-B88A-4172-BACB-EC65118923AE}" presName="compNode" presStyleCnt="0"/>
      <dgm:spPr/>
    </dgm:pt>
    <dgm:pt modelId="{4FA0C179-C505-4F8D-B06D-2C7A9AB1469A}" type="pres">
      <dgm:prSet presAssocID="{432A6A33-B88A-4172-BACB-EC65118923AE}" presName="bgRect" presStyleLbl="bgShp" presStyleIdx="1" presStyleCnt="5"/>
      <dgm:spPr/>
    </dgm:pt>
    <dgm:pt modelId="{C4EE21E9-86CA-44BC-AB2B-8F20896F79FB}" type="pres">
      <dgm:prSet presAssocID="{432A6A33-B88A-4172-BACB-EC65118923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17AAD1-9591-4379-8DD7-6BD6BDDAE612}" type="pres">
      <dgm:prSet presAssocID="{432A6A33-B88A-4172-BACB-EC65118923AE}" presName="spaceRect" presStyleCnt="0"/>
      <dgm:spPr/>
    </dgm:pt>
    <dgm:pt modelId="{5B90137A-B1A2-4EFB-BD55-3F7E4BEFEE9A}" type="pres">
      <dgm:prSet presAssocID="{432A6A33-B88A-4172-BACB-EC65118923AE}" presName="parTx" presStyleLbl="revTx" presStyleIdx="1" presStyleCnt="5">
        <dgm:presLayoutVars>
          <dgm:chMax val="0"/>
          <dgm:chPref val="0"/>
        </dgm:presLayoutVars>
      </dgm:prSet>
      <dgm:spPr/>
    </dgm:pt>
    <dgm:pt modelId="{4C0A1F77-EC4A-46CD-8286-8385AC7AEC9D}" type="pres">
      <dgm:prSet presAssocID="{BC38166D-C6BC-4676-A09A-D5B8262C5E20}" presName="sibTrans" presStyleCnt="0"/>
      <dgm:spPr/>
    </dgm:pt>
    <dgm:pt modelId="{0050C1FE-1034-481D-8B47-DC535452F619}" type="pres">
      <dgm:prSet presAssocID="{D29FD43A-C6CE-4E72-A9D3-A18FBFDA31C6}" presName="compNode" presStyleCnt="0"/>
      <dgm:spPr/>
    </dgm:pt>
    <dgm:pt modelId="{C351CB6D-C5AE-4896-BC0B-A8323B277CA6}" type="pres">
      <dgm:prSet presAssocID="{D29FD43A-C6CE-4E72-A9D3-A18FBFDA31C6}" presName="bgRect" presStyleLbl="bgShp" presStyleIdx="2" presStyleCnt="5"/>
      <dgm:spPr/>
    </dgm:pt>
    <dgm:pt modelId="{88288E74-75E8-4666-983A-C1823FB6DBAA}" type="pres">
      <dgm:prSet presAssocID="{D29FD43A-C6CE-4E72-A9D3-A18FBFDA31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CF05C5D-2F83-4A18-ADC0-02D6ADCD3721}" type="pres">
      <dgm:prSet presAssocID="{D29FD43A-C6CE-4E72-A9D3-A18FBFDA31C6}" presName="spaceRect" presStyleCnt="0"/>
      <dgm:spPr/>
    </dgm:pt>
    <dgm:pt modelId="{D003B0AE-A22F-4A9E-B255-593604F34830}" type="pres">
      <dgm:prSet presAssocID="{D29FD43A-C6CE-4E72-A9D3-A18FBFDA31C6}" presName="parTx" presStyleLbl="revTx" presStyleIdx="2" presStyleCnt="5">
        <dgm:presLayoutVars>
          <dgm:chMax val="0"/>
          <dgm:chPref val="0"/>
        </dgm:presLayoutVars>
      </dgm:prSet>
      <dgm:spPr/>
    </dgm:pt>
    <dgm:pt modelId="{60C1B049-9042-4C75-ADFB-7A611D765865}" type="pres">
      <dgm:prSet presAssocID="{7A7931F0-321F-49F2-8D11-098E9B364E2A}" presName="sibTrans" presStyleCnt="0"/>
      <dgm:spPr/>
    </dgm:pt>
    <dgm:pt modelId="{BDD46CAB-D916-4D22-9F8E-B852A5459A46}" type="pres">
      <dgm:prSet presAssocID="{27D29A94-55B9-4861-BAF6-ED4EA8AE3BB5}" presName="compNode" presStyleCnt="0"/>
      <dgm:spPr/>
    </dgm:pt>
    <dgm:pt modelId="{CD20A262-817D-4081-860E-4C817FD0476E}" type="pres">
      <dgm:prSet presAssocID="{27D29A94-55B9-4861-BAF6-ED4EA8AE3BB5}" presName="bgRect" presStyleLbl="bgShp" presStyleIdx="3" presStyleCnt="5"/>
      <dgm:spPr/>
    </dgm:pt>
    <dgm:pt modelId="{0E903374-AA00-4F1B-B682-2D0B73F42067}" type="pres">
      <dgm:prSet presAssocID="{27D29A94-55B9-4861-BAF6-ED4EA8AE3B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E639E3EF-5C28-4653-B8A9-82D034A46158}" type="pres">
      <dgm:prSet presAssocID="{27D29A94-55B9-4861-BAF6-ED4EA8AE3BB5}" presName="spaceRect" presStyleCnt="0"/>
      <dgm:spPr/>
    </dgm:pt>
    <dgm:pt modelId="{18E410AD-E28B-4CF6-977B-0DC83BEC534C}" type="pres">
      <dgm:prSet presAssocID="{27D29A94-55B9-4861-BAF6-ED4EA8AE3BB5}" presName="parTx" presStyleLbl="revTx" presStyleIdx="3" presStyleCnt="5">
        <dgm:presLayoutVars>
          <dgm:chMax val="0"/>
          <dgm:chPref val="0"/>
        </dgm:presLayoutVars>
      </dgm:prSet>
      <dgm:spPr/>
    </dgm:pt>
    <dgm:pt modelId="{149FBE45-4FFF-4D0F-BED0-1CB158E87A2E}" type="pres">
      <dgm:prSet presAssocID="{13B85E3A-6AB2-4803-B123-1B85AA7BEF36}" presName="sibTrans" presStyleCnt="0"/>
      <dgm:spPr/>
    </dgm:pt>
    <dgm:pt modelId="{D46DEC64-9EBE-48EC-9607-A7EA83AC7AF8}" type="pres">
      <dgm:prSet presAssocID="{3817B467-8C33-44C0-B692-A4F4CB584E38}" presName="compNode" presStyleCnt="0"/>
      <dgm:spPr/>
    </dgm:pt>
    <dgm:pt modelId="{CBC7CD65-6341-4F21-B5F0-214C8F371CBA}" type="pres">
      <dgm:prSet presAssocID="{3817B467-8C33-44C0-B692-A4F4CB584E38}" presName="bgRect" presStyleLbl="bgShp" presStyleIdx="4" presStyleCnt="5"/>
      <dgm:spPr/>
    </dgm:pt>
    <dgm:pt modelId="{D75D841C-268C-4784-BA7E-DEAA8ADB1AA0}" type="pres">
      <dgm:prSet presAssocID="{3817B467-8C33-44C0-B692-A4F4CB584E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5DCDAB1-4206-4DF0-A1AA-3FC1F7ECFF97}" type="pres">
      <dgm:prSet presAssocID="{3817B467-8C33-44C0-B692-A4F4CB584E38}" presName="spaceRect" presStyleCnt="0"/>
      <dgm:spPr/>
    </dgm:pt>
    <dgm:pt modelId="{C64E5B85-6E62-46C3-8442-DD0CC29F6B7F}" type="pres">
      <dgm:prSet presAssocID="{3817B467-8C33-44C0-B692-A4F4CB584E38}" presName="parTx" presStyleLbl="revTx" presStyleIdx="4" presStyleCnt="5">
        <dgm:presLayoutVars>
          <dgm:chMax val="0"/>
          <dgm:chPref val="0"/>
        </dgm:presLayoutVars>
      </dgm:prSet>
      <dgm:spPr/>
    </dgm:pt>
  </dgm:ptLst>
  <dgm:cxnLst>
    <dgm:cxn modelId="{AF96D924-F306-4B06-A32F-EEB5AF560141}" srcId="{E8015971-6967-40B1-846D-055C414F1595}" destId="{432A6A33-B88A-4172-BACB-EC65118923AE}" srcOrd="1" destOrd="0" parTransId="{F8FF62CD-2AB5-40FB-BA2B-43DEFB84D375}" sibTransId="{BC38166D-C6BC-4676-A09A-D5B8262C5E20}"/>
    <dgm:cxn modelId="{C1985841-BED3-48DE-ADD5-1FAFC5D9FACF}" srcId="{E8015971-6967-40B1-846D-055C414F1595}" destId="{3817B467-8C33-44C0-B692-A4F4CB584E38}" srcOrd="4" destOrd="0" parTransId="{4BE54B9C-4938-4D6C-B366-381FF8134B5A}" sibTransId="{0921ADFE-495C-4FC3-B988-C858A166FC40}"/>
    <dgm:cxn modelId="{34DDEE64-498E-412C-B5CA-499BFECB9090}" type="presOf" srcId="{27D29A94-55B9-4861-BAF6-ED4EA8AE3BB5}" destId="{18E410AD-E28B-4CF6-977B-0DC83BEC534C}" srcOrd="0" destOrd="0" presId="urn:microsoft.com/office/officeart/2018/2/layout/IconVerticalSolidList"/>
    <dgm:cxn modelId="{4392FB66-AC4A-48F5-BFB6-9E50B2E922DF}" type="presOf" srcId="{432A6A33-B88A-4172-BACB-EC65118923AE}" destId="{5B90137A-B1A2-4EFB-BD55-3F7E4BEFEE9A}" srcOrd="0" destOrd="0" presId="urn:microsoft.com/office/officeart/2018/2/layout/IconVerticalSolidList"/>
    <dgm:cxn modelId="{68D45F70-22E4-4AB3-BED7-C58E7A910E51}" type="presOf" srcId="{3817B467-8C33-44C0-B692-A4F4CB584E38}" destId="{C64E5B85-6E62-46C3-8442-DD0CC29F6B7F}" srcOrd="0" destOrd="0" presId="urn:microsoft.com/office/officeart/2018/2/layout/IconVerticalSolidList"/>
    <dgm:cxn modelId="{8646D28B-FA43-41F5-8F91-6F850D3319E3}" type="presOf" srcId="{E8015971-6967-40B1-846D-055C414F1595}" destId="{1D56313B-AB97-43C4-B2EA-593A83A87466}" srcOrd="0" destOrd="0" presId="urn:microsoft.com/office/officeart/2018/2/layout/IconVerticalSolidList"/>
    <dgm:cxn modelId="{8562F78D-ECC4-412C-A638-60E3FBDA432E}" type="presOf" srcId="{D41042DA-CFD8-4093-915E-71D2BD2AD772}" destId="{611FC0F2-CD75-4153-AACD-8092C724D406}" srcOrd="0" destOrd="0" presId="urn:microsoft.com/office/officeart/2018/2/layout/IconVerticalSolidList"/>
    <dgm:cxn modelId="{A6C23DA0-630E-4F41-B715-FF82A1A0541A}" type="presOf" srcId="{D29FD43A-C6CE-4E72-A9D3-A18FBFDA31C6}" destId="{D003B0AE-A22F-4A9E-B255-593604F34830}" srcOrd="0" destOrd="0" presId="urn:microsoft.com/office/officeart/2018/2/layout/IconVerticalSolidList"/>
    <dgm:cxn modelId="{88FA21A4-949F-4241-ACE2-3F8661F48188}" srcId="{E8015971-6967-40B1-846D-055C414F1595}" destId="{D29FD43A-C6CE-4E72-A9D3-A18FBFDA31C6}" srcOrd="2" destOrd="0" parTransId="{4C0C4B95-A1E6-444B-8372-33CCA9733E7C}" sibTransId="{7A7931F0-321F-49F2-8D11-098E9B364E2A}"/>
    <dgm:cxn modelId="{863FF9E8-0358-4775-8A40-D5A573FDBC07}" srcId="{E8015971-6967-40B1-846D-055C414F1595}" destId="{D41042DA-CFD8-4093-915E-71D2BD2AD772}" srcOrd="0" destOrd="0" parTransId="{F11F0932-991F-4D22-9528-10250F579DE8}" sibTransId="{85EE7297-FBB8-44D6-8816-5FE2F06042BB}"/>
    <dgm:cxn modelId="{DBA856E9-BF54-48E6-A0A6-3FFFB3B0857B}" srcId="{E8015971-6967-40B1-846D-055C414F1595}" destId="{27D29A94-55B9-4861-BAF6-ED4EA8AE3BB5}" srcOrd="3" destOrd="0" parTransId="{565FF15A-A8D1-4FFE-8933-901DE60D610B}" sibTransId="{13B85E3A-6AB2-4803-B123-1B85AA7BEF36}"/>
    <dgm:cxn modelId="{8347D3BB-F7D5-4C9C-BCAE-D8B945D16B24}" type="presParOf" srcId="{1D56313B-AB97-43C4-B2EA-593A83A87466}" destId="{49297FF6-933C-4BA7-8649-4AE36B5EA651}" srcOrd="0" destOrd="0" presId="urn:microsoft.com/office/officeart/2018/2/layout/IconVerticalSolidList"/>
    <dgm:cxn modelId="{F30ACBC0-4E8C-4D54-A658-E82291351606}" type="presParOf" srcId="{49297FF6-933C-4BA7-8649-4AE36B5EA651}" destId="{ACD6F030-EDC1-49B2-B299-97725DAC6391}" srcOrd="0" destOrd="0" presId="urn:microsoft.com/office/officeart/2018/2/layout/IconVerticalSolidList"/>
    <dgm:cxn modelId="{29AD8FC1-E35D-4E78-8366-BE6FAA4B001D}" type="presParOf" srcId="{49297FF6-933C-4BA7-8649-4AE36B5EA651}" destId="{C700F85F-7CE4-45A2-886D-617C7D739183}" srcOrd="1" destOrd="0" presId="urn:microsoft.com/office/officeart/2018/2/layout/IconVerticalSolidList"/>
    <dgm:cxn modelId="{F036CA7F-E673-444E-8503-C889FA4A14DB}" type="presParOf" srcId="{49297FF6-933C-4BA7-8649-4AE36B5EA651}" destId="{5ABE770A-745E-45DB-B568-02F3134C37B5}" srcOrd="2" destOrd="0" presId="urn:microsoft.com/office/officeart/2018/2/layout/IconVerticalSolidList"/>
    <dgm:cxn modelId="{2244273D-CED3-4934-A892-E333C9E19E83}" type="presParOf" srcId="{49297FF6-933C-4BA7-8649-4AE36B5EA651}" destId="{611FC0F2-CD75-4153-AACD-8092C724D406}" srcOrd="3" destOrd="0" presId="urn:microsoft.com/office/officeart/2018/2/layout/IconVerticalSolidList"/>
    <dgm:cxn modelId="{7A7187EB-70D9-433E-BD9C-F93703D5D733}" type="presParOf" srcId="{1D56313B-AB97-43C4-B2EA-593A83A87466}" destId="{F9AADDF2-451D-4A92-8712-327E1BB37DDF}" srcOrd="1" destOrd="0" presId="urn:microsoft.com/office/officeart/2018/2/layout/IconVerticalSolidList"/>
    <dgm:cxn modelId="{C91F141D-44D5-4D5B-A688-9A8C63BB4884}" type="presParOf" srcId="{1D56313B-AB97-43C4-B2EA-593A83A87466}" destId="{E3C3E9B9-1D91-46F3-AD60-F65AD8AE24A6}" srcOrd="2" destOrd="0" presId="urn:microsoft.com/office/officeart/2018/2/layout/IconVerticalSolidList"/>
    <dgm:cxn modelId="{22777765-BB7C-41F3-A019-084CC26CAD8D}" type="presParOf" srcId="{E3C3E9B9-1D91-46F3-AD60-F65AD8AE24A6}" destId="{4FA0C179-C505-4F8D-B06D-2C7A9AB1469A}" srcOrd="0" destOrd="0" presId="urn:microsoft.com/office/officeart/2018/2/layout/IconVerticalSolidList"/>
    <dgm:cxn modelId="{77334097-C926-48EA-84A3-47996B90C308}" type="presParOf" srcId="{E3C3E9B9-1D91-46F3-AD60-F65AD8AE24A6}" destId="{C4EE21E9-86CA-44BC-AB2B-8F20896F79FB}" srcOrd="1" destOrd="0" presId="urn:microsoft.com/office/officeart/2018/2/layout/IconVerticalSolidList"/>
    <dgm:cxn modelId="{7046E5F3-EAF3-472E-BCED-AFE1FF556E72}" type="presParOf" srcId="{E3C3E9B9-1D91-46F3-AD60-F65AD8AE24A6}" destId="{3817AAD1-9591-4379-8DD7-6BD6BDDAE612}" srcOrd="2" destOrd="0" presId="urn:microsoft.com/office/officeart/2018/2/layout/IconVerticalSolidList"/>
    <dgm:cxn modelId="{00ECE677-D9B0-4EE6-A70F-8881879E0AAF}" type="presParOf" srcId="{E3C3E9B9-1D91-46F3-AD60-F65AD8AE24A6}" destId="{5B90137A-B1A2-4EFB-BD55-3F7E4BEFEE9A}" srcOrd="3" destOrd="0" presId="urn:microsoft.com/office/officeart/2018/2/layout/IconVerticalSolidList"/>
    <dgm:cxn modelId="{65081A4C-51AF-4EE9-86B0-1E747CD6F5DB}" type="presParOf" srcId="{1D56313B-AB97-43C4-B2EA-593A83A87466}" destId="{4C0A1F77-EC4A-46CD-8286-8385AC7AEC9D}" srcOrd="3" destOrd="0" presId="urn:microsoft.com/office/officeart/2018/2/layout/IconVerticalSolidList"/>
    <dgm:cxn modelId="{D205F86B-5F7A-486E-8C9C-71C09ABFE623}" type="presParOf" srcId="{1D56313B-AB97-43C4-B2EA-593A83A87466}" destId="{0050C1FE-1034-481D-8B47-DC535452F619}" srcOrd="4" destOrd="0" presId="urn:microsoft.com/office/officeart/2018/2/layout/IconVerticalSolidList"/>
    <dgm:cxn modelId="{0E8227BB-E3E3-43E1-B38A-578922C79D13}" type="presParOf" srcId="{0050C1FE-1034-481D-8B47-DC535452F619}" destId="{C351CB6D-C5AE-4896-BC0B-A8323B277CA6}" srcOrd="0" destOrd="0" presId="urn:microsoft.com/office/officeart/2018/2/layout/IconVerticalSolidList"/>
    <dgm:cxn modelId="{58D8B219-EC0E-48E2-AAA5-81BBA4056C87}" type="presParOf" srcId="{0050C1FE-1034-481D-8B47-DC535452F619}" destId="{88288E74-75E8-4666-983A-C1823FB6DBAA}" srcOrd="1" destOrd="0" presId="urn:microsoft.com/office/officeart/2018/2/layout/IconVerticalSolidList"/>
    <dgm:cxn modelId="{A7F11B2B-5472-48EC-910A-935700B4FF6F}" type="presParOf" srcId="{0050C1FE-1034-481D-8B47-DC535452F619}" destId="{0CF05C5D-2F83-4A18-ADC0-02D6ADCD3721}" srcOrd="2" destOrd="0" presId="urn:microsoft.com/office/officeart/2018/2/layout/IconVerticalSolidList"/>
    <dgm:cxn modelId="{02CFA037-640F-4117-B210-97B42014516B}" type="presParOf" srcId="{0050C1FE-1034-481D-8B47-DC535452F619}" destId="{D003B0AE-A22F-4A9E-B255-593604F34830}" srcOrd="3" destOrd="0" presId="urn:microsoft.com/office/officeart/2018/2/layout/IconVerticalSolidList"/>
    <dgm:cxn modelId="{8E1C1F50-6A61-4EFB-B2EA-D37D12F2B6D7}" type="presParOf" srcId="{1D56313B-AB97-43C4-B2EA-593A83A87466}" destId="{60C1B049-9042-4C75-ADFB-7A611D765865}" srcOrd="5" destOrd="0" presId="urn:microsoft.com/office/officeart/2018/2/layout/IconVerticalSolidList"/>
    <dgm:cxn modelId="{9B4B815B-F481-47D8-9C94-FD5C46F90746}" type="presParOf" srcId="{1D56313B-AB97-43C4-B2EA-593A83A87466}" destId="{BDD46CAB-D916-4D22-9F8E-B852A5459A46}" srcOrd="6" destOrd="0" presId="urn:microsoft.com/office/officeart/2018/2/layout/IconVerticalSolidList"/>
    <dgm:cxn modelId="{6F15A5E6-3928-4B4F-B1AF-3E44C82D2689}" type="presParOf" srcId="{BDD46CAB-D916-4D22-9F8E-B852A5459A46}" destId="{CD20A262-817D-4081-860E-4C817FD0476E}" srcOrd="0" destOrd="0" presId="urn:microsoft.com/office/officeart/2018/2/layout/IconVerticalSolidList"/>
    <dgm:cxn modelId="{183307BA-CB86-410F-AF11-BD8A9E5CE2F5}" type="presParOf" srcId="{BDD46CAB-D916-4D22-9F8E-B852A5459A46}" destId="{0E903374-AA00-4F1B-B682-2D0B73F42067}" srcOrd="1" destOrd="0" presId="urn:microsoft.com/office/officeart/2018/2/layout/IconVerticalSolidList"/>
    <dgm:cxn modelId="{8B9CF9F6-9C64-41AE-AE34-A8F401F81D2B}" type="presParOf" srcId="{BDD46CAB-D916-4D22-9F8E-B852A5459A46}" destId="{E639E3EF-5C28-4653-B8A9-82D034A46158}" srcOrd="2" destOrd="0" presId="urn:microsoft.com/office/officeart/2018/2/layout/IconVerticalSolidList"/>
    <dgm:cxn modelId="{9175BD57-2E87-4C2C-BBE0-9D367B83DE21}" type="presParOf" srcId="{BDD46CAB-D916-4D22-9F8E-B852A5459A46}" destId="{18E410AD-E28B-4CF6-977B-0DC83BEC534C}" srcOrd="3" destOrd="0" presId="urn:microsoft.com/office/officeart/2018/2/layout/IconVerticalSolidList"/>
    <dgm:cxn modelId="{4B61458D-1599-4245-89AB-4C812A0DAC71}" type="presParOf" srcId="{1D56313B-AB97-43C4-B2EA-593A83A87466}" destId="{149FBE45-4FFF-4D0F-BED0-1CB158E87A2E}" srcOrd="7" destOrd="0" presId="urn:microsoft.com/office/officeart/2018/2/layout/IconVerticalSolidList"/>
    <dgm:cxn modelId="{FDC2E5CA-0D59-4A00-A0E3-7B7B97E2C7F3}" type="presParOf" srcId="{1D56313B-AB97-43C4-B2EA-593A83A87466}" destId="{D46DEC64-9EBE-48EC-9607-A7EA83AC7AF8}" srcOrd="8" destOrd="0" presId="urn:microsoft.com/office/officeart/2018/2/layout/IconVerticalSolidList"/>
    <dgm:cxn modelId="{00EC7D96-7B3A-4FEA-8833-612EE554D8E2}" type="presParOf" srcId="{D46DEC64-9EBE-48EC-9607-A7EA83AC7AF8}" destId="{CBC7CD65-6341-4F21-B5F0-214C8F371CBA}" srcOrd="0" destOrd="0" presId="urn:microsoft.com/office/officeart/2018/2/layout/IconVerticalSolidList"/>
    <dgm:cxn modelId="{6A9F2374-F2BC-4809-9A76-2C38E30A27B1}" type="presParOf" srcId="{D46DEC64-9EBE-48EC-9607-A7EA83AC7AF8}" destId="{D75D841C-268C-4784-BA7E-DEAA8ADB1AA0}" srcOrd="1" destOrd="0" presId="urn:microsoft.com/office/officeart/2018/2/layout/IconVerticalSolidList"/>
    <dgm:cxn modelId="{1866CDA1-58B1-4B31-8E79-72A1EF320CDF}" type="presParOf" srcId="{D46DEC64-9EBE-48EC-9607-A7EA83AC7AF8}" destId="{95DCDAB1-4206-4DF0-A1AA-3FC1F7ECFF97}" srcOrd="2" destOrd="0" presId="urn:microsoft.com/office/officeart/2018/2/layout/IconVerticalSolidList"/>
    <dgm:cxn modelId="{AC602007-A4CC-44DC-8BDC-3CB3A4790F15}" type="presParOf" srcId="{D46DEC64-9EBE-48EC-9607-A7EA83AC7AF8}" destId="{C64E5B85-6E62-46C3-8442-DD0CC29F6B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015971-6967-40B1-846D-055C414F15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41042DA-CFD8-4093-915E-71D2BD2AD772}">
      <dgm:prSet/>
      <dgm:spPr/>
      <dgm:t>
        <a:bodyPr/>
        <a:lstStyle/>
        <a:p>
          <a:pPr>
            <a:lnSpc>
              <a:spcPct val="100000"/>
            </a:lnSpc>
          </a:pPr>
          <a:r>
            <a:rPr lang="en-US"/>
            <a:t>Business Understanding</a:t>
          </a:r>
        </a:p>
      </dgm:t>
    </dgm:pt>
    <dgm:pt modelId="{F11F0932-991F-4D22-9528-10250F579DE8}" type="parTrans" cxnId="{863FF9E8-0358-4775-8A40-D5A573FDBC07}">
      <dgm:prSet/>
      <dgm:spPr/>
      <dgm:t>
        <a:bodyPr/>
        <a:lstStyle/>
        <a:p>
          <a:endParaRPr lang="en-US"/>
        </a:p>
      </dgm:t>
    </dgm:pt>
    <dgm:pt modelId="{85EE7297-FBB8-44D6-8816-5FE2F06042BB}" type="sibTrans" cxnId="{863FF9E8-0358-4775-8A40-D5A573FDBC07}">
      <dgm:prSet/>
      <dgm:spPr/>
      <dgm:t>
        <a:bodyPr/>
        <a:lstStyle/>
        <a:p>
          <a:endParaRPr lang="en-US"/>
        </a:p>
      </dgm:t>
    </dgm:pt>
    <dgm:pt modelId="{432A6A33-B88A-4172-BACB-EC65118923AE}">
      <dgm:prSet/>
      <dgm:spPr/>
      <dgm:t>
        <a:bodyPr/>
        <a:lstStyle/>
        <a:p>
          <a:pPr>
            <a:lnSpc>
              <a:spcPct val="100000"/>
            </a:lnSpc>
          </a:pPr>
          <a:r>
            <a:rPr lang="en-US"/>
            <a:t>Data Understanding/Preparation</a:t>
          </a:r>
        </a:p>
      </dgm:t>
    </dgm:pt>
    <dgm:pt modelId="{F8FF62CD-2AB5-40FB-BA2B-43DEFB84D375}" type="parTrans" cxnId="{AF96D924-F306-4B06-A32F-EEB5AF560141}">
      <dgm:prSet/>
      <dgm:spPr/>
      <dgm:t>
        <a:bodyPr/>
        <a:lstStyle/>
        <a:p>
          <a:endParaRPr lang="en-US"/>
        </a:p>
      </dgm:t>
    </dgm:pt>
    <dgm:pt modelId="{BC38166D-C6BC-4676-A09A-D5B8262C5E20}" type="sibTrans" cxnId="{AF96D924-F306-4B06-A32F-EEB5AF560141}">
      <dgm:prSet/>
      <dgm:spPr/>
      <dgm:t>
        <a:bodyPr/>
        <a:lstStyle/>
        <a:p>
          <a:endParaRPr lang="en-US"/>
        </a:p>
      </dgm:t>
    </dgm:pt>
    <dgm:pt modelId="{D29FD43A-C6CE-4E72-A9D3-A18FBFDA31C6}">
      <dgm:prSet/>
      <dgm:spPr/>
      <dgm:t>
        <a:bodyPr/>
        <a:lstStyle/>
        <a:p>
          <a:pPr>
            <a:lnSpc>
              <a:spcPct val="100000"/>
            </a:lnSpc>
          </a:pPr>
          <a:r>
            <a:rPr lang="en-US"/>
            <a:t>Exploratory Data Analysis</a:t>
          </a:r>
        </a:p>
      </dgm:t>
    </dgm:pt>
    <dgm:pt modelId="{4C0C4B95-A1E6-444B-8372-33CCA9733E7C}" type="parTrans" cxnId="{88FA21A4-949F-4241-ACE2-3F8661F48188}">
      <dgm:prSet/>
      <dgm:spPr/>
      <dgm:t>
        <a:bodyPr/>
        <a:lstStyle/>
        <a:p>
          <a:endParaRPr lang="en-US"/>
        </a:p>
      </dgm:t>
    </dgm:pt>
    <dgm:pt modelId="{7A7931F0-321F-49F2-8D11-098E9B364E2A}" type="sibTrans" cxnId="{88FA21A4-949F-4241-ACE2-3F8661F48188}">
      <dgm:prSet/>
      <dgm:spPr/>
      <dgm:t>
        <a:bodyPr/>
        <a:lstStyle/>
        <a:p>
          <a:endParaRPr lang="en-US"/>
        </a:p>
      </dgm:t>
    </dgm:pt>
    <dgm:pt modelId="{27D29A94-55B9-4861-BAF6-ED4EA8AE3BB5}">
      <dgm:prSet/>
      <dgm:spPr/>
      <dgm:t>
        <a:bodyPr/>
        <a:lstStyle/>
        <a:p>
          <a:pPr>
            <a:lnSpc>
              <a:spcPct val="100000"/>
            </a:lnSpc>
          </a:pPr>
          <a:r>
            <a:rPr lang="en-US"/>
            <a:t>Modeling</a:t>
          </a:r>
        </a:p>
      </dgm:t>
    </dgm:pt>
    <dgm:pt modelId="{565FF15A-A8D1-4FFE-8933-901DE60D610B}" type="parTrans" cxnId="{DBA856E9-BF54-48E6-A0A6-3FFFB3B0857B}">
      <dgm:prSet/>
      <dgm:spPr/>
      <dgm:t>
        <a:bodyPr/>
        <a:lstStyle/>
        <a:p>
          <a:endParaRPr lang="en-US"/>
        </a:p>
      </dgm:t>
    </dgm:pt>
    <dgm:pt modelId="{13B85E3A-6AB2-4803-B123-1B85AA7BEF36}" type="sibTrans" cxnId="{DBA856E9-BF54-48E6-A0A6-3FFFB3B0857B}">
      <dgm:prSet/>
      <dgm:spPr/>
      <dgm:t>
        <a:bodyPr/>
        <a:lstStyle/>
        <a:p>
          <a:endParaRPr lang="en-US"/>
        </a:p>
      </dgm:t>
    </dgm:pt>
    <dgm:pt modelId="{3817B467-8C33-44C0-B692-A4F4CB584E38}">
      <dgm:prSet/>
      <dgm:spPr/>
      <dgm:t>
        <a:bodyPr/>
        <a:lstStyle/>
        <a:p>
          <a:pPr>
            <a:lnSpc>
              <a:spcPct val="100000"/>
            </a:lnSpc>
          </a:pPr>
          <a:r>
            <a:rPr lang="en-US"/>
            <a:t>Evaluation/Results</a:t>
          </a:r>
        </a:p>
      </dgm:t>
    </dgm:pt>
    <dgm:pt modelId="{4BE54B9C-4938-4D6C-B366-381FF8134B5A}" type="parTrans" cxnId="{C1985841-BED3-48DE-ADD5-1FAFC5D9FACF}">
      <dgm:prSet/>
      <dgm:spPr/>
      <dgm:t>
        <a:bodyPr/>
        <a:lstStyle/>
        <a:p>
          <a:endParaRPr lang="en-US"/>
        </a:p>
      </dgm:t>
    </dgm:pt>
    <dgm:pt modelId="{0921ADFE-495C-4FC3-B988-C858A166FC40}" type="sibTrans" cxnId="{C1985841-BED3-48DE-ADD5-1FAFC5D9FACF}">
      <dgm:prSet/>
      <dgm:spPr/>
      <dgm:t>
        <a:bodyPr/>
        <a:lstStyle/>
        <a:p>
          <a:endParaRPr lang="en-US"/>
        </a:p>
      </dgm:t>
    </dgm:pt>
    <dgm:pt modelId="{1D56313B-AB97-43C4-B2EA-593A83A87466}" type="pres">
      <dgm:prSet presAssocID="{E8015971-6967-40B1-846D-055C414F1595}" presName="root" presStyleCnt="0">
        <dgm:presLayoutVars>
          <dgm:dir/>
          <dgm:resizeHandles val="exact"/>
        </dgm:presLayoutVars>
      </dgm:prSet>
      <dgm:spPr/>
    </dgm:pt>
    <dgm:pt modelId="{49297FF6-933C-4BA7-8649-4AE36B5EA651}" type="pres">
      <dgm:prSet presAssocID="{D41042DA-CFD8-4093-915E-71D2BD2AD772}" presName="compNode" presStyleCnt="0"/>
      <dgm:spPr/>
    </dgm:pt>
    <dgm:pt modelId="{ACD6F030-EDC1-49B2-B299-97725DAC6391}" type="pres">
      <dgm:prSet presAssocID="{D41042DA-CFD8-4093-915E-71D2BD2AD772}" presName="bgRect" presStyleLbl="bgShp" presStyleIdx="0" presStyleCnt="5"/>
      <dgm:spPr/>
    </dgm:pt>
    <dgm:pt modelId="{C700F85F-7CE4-45A2-886D-617C7D739183}" type="pres">
      <dgm:prSet presAssocID="{D41042DA-CFD8-4093-915E-71D2BD2AD7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ABE770A-745E-45DB-B568-02F3134C37B5}" type="pres">
      <dgm:prSet presAssocID="{D41042DA-CFD8-4093-915E-71D2BD2AD772}" presName="spaceRect" presStyleCnt="0"/>
      <dgm:spPr/>
    </dgm:pt>
    <dgm:pt modelId="{611FC0F2-CD75-4153-AACD-8092C724D406}" type="pres">
      <dgm:prSet presAssocID="{D41042DA-CFD8-4093-915E-71D2BD2AD772}" presName="parTx" presStyleLbl="revTx" presStyleIdx="0" presStyleCnt="5">
        <dgm:presLayoutVars>
          <dgm:chMax val="0"/>
          <dgm:chPref val="0"/>
        </dgm:presLayoutVars>
      </dgm:prSet>
      <dgm:spPr/>
    </dgm:pt>
    <dgm:pt modelId="{F9AADDF2-451D-4A92-8712-327E1BB37DDF}" type="pres">
      <dgm:prSet presAssocID="{85EE7297-FBB8-44D6-8816-5FE2F06042BB}" presName="sibTrans" presStyleCnt="0"/>
      <dgm:spPr/>
    </dgm:pt>
    <dgm:pt modelId="{E3C3E9B9-1D91-46F3-AD60-F65AD8AE24A6}" type="pres">
      <dgm:prSet presAssocID="{432A6A33-B88A-4172-BACB-EC65118923AE}" presName="compNode" presStyleCnt="0"/>
      <dgm:spPr/>
    </dgm:pt>
    <dgm:pt modelId="{4FA0C179-C505-4F8D-B06D-2C7A9AB1469A}" type="pres">
      <dgm:prSet presAssocID="{432A6A33-B88A-4172-BACB-EC65118923AE}" presName="bgRect" presStyleLbl="bgShp" presStyleIdx="1" presStyleCnt="5"/>
      <dgm:spPr/>
    </dgm:pt>
    <dgm:pt modelId="{C4EE21E9-86CA-44BC-AB2B-8F20896F79FB}" type="pres">
      <dgm:prSet presAssocID="{432A6A33-B88A-4172-BACB-EC65118923A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17AAD1-9591-4379-8DD7-6BD6BDDAE612}" type="pres">
      <dgm:prSet presAssocID="{432A6A33-B88A-4172-BACB-EC65118923AE}" presName="spaceRect" presStyleCnt="0"/>
      <dgm:spPr/>
    </dgm:pt>
    <dgm:pt modelId="{5B90137A-B1A2-4EFB-BD55-3F7E4BEFEE9A}" type="pres">
      <dgm:prSet presAssocID="{432A6A33-B88A-4172-BACB-EC65118923AE}" presName="parTx" presStyleLbl="revTx" presStyleIdx="1" presStyleCnt="5">
        <dgm:presLayoutVars>
          <dgm:chMax val="0"/>
          <dgm:chPref val="0"/>
        </dgm:presLayoutVars>
      </dgm:prSet>
      <dgm:spPr/>
    </dgm:pt>
    <dgm:pt modelId="{4C0A1F77-EC4A-46CD-8286-8385AC7AEC9D}" type="pres">
      <dgm:prSet presAssocID="{BC38166D-C6BC-4676-A09A-D5B8262C5E20}" presName="sibTrans" presStyleCnt="0"/>
      <dgm:spPr/>
    </dgm:pt>
    <dgm:pt modelId="{0050C1FE-1034-481D-8B47-DC535452F619}" type="pres">
      <dgm:prSet presAssocID="{D29FD43A-C6CE-4E72-A9D3-A18FBFDA31C6}" presName="compNode" presStyleCnt="0"/>
      <dgm:spPr/>
    </dgm:pt>
    <dgm:pt modelId="{C351CB6D-C5AE-4896-BC0B-A8323B277CA6}" type="pres">
      <dgm:prSet presAssocID="{D29FD43A-C6CE-4E72-A9D3-A18FBFDA31C6}" presName="bgRect" presStyleLbl="bgShp" presStyleIdx="2" presStyleCnt="5"/>
      <dgm:spPr/>
    </dgm:pt>
    <dgm:pt modelId="{88288E74-75E8-4666-983A-C1823FB6DBAA}" type="pres">
      <dgm:prSet presAssocID="{D29FD43A-C6CE-4E72-A9D3-A18FBFDA31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CF05C5D-2F83-4A18-ADC0-02D6ADCD3721}" type="pres">
      <dgm:prSet presAssocID="{D29FD43A-C6CE-4E72-A9D3-A18FBFDA31C6}" presName="spaceRect" presStyleCnt="0"/>
      <dgm:spPr/>
    </dgm:pt>
    <dgm:pt modelId="{D003B0AE-A22F-4A9E-B255-593604F34830}" type="pres">
      <dgm:prSet presAssocID="{D29FD43A-C6CE-4E72-A9D3-A18FBFDA31C6}" presName="parTx" presStyleLbl="revTx" presStyleIdx="2" presStyleCnt="5">
        <dgm:presLayoutVars>
          <dgm:chMax val="0"/>
          <dgm:chPref val="0"/>
        </dgm:presLayoutVars>
      </dgm:prSet>
      <dgm:spPr/>
    </dgm:pt>
    <dgm:pt modelId="{60C1B049-9042-4C75-ADFB-7A611D765865}" type="pres">
      <dgm:prSet presAssocID="{7A7931F0-321F-49F2-8D11-098E9B364E2A}" presName="sibTrans" presStyleCnt="0"/>
      <dgm:spPr/>
    </dgm:pt>
    <dgm:pt modelId="{BDD46CAB-D916-4D22-9F8E-B852A5459A46}" type="pres">
      <dgm:prSet presAssocID="{27D29A94-55B9-4861-BAF6-ED4EA8AE3BB5}" presName="compNode" presStyleCnt="0"/>
      <dgm:spPr/>
    </dgm:pt>
    <dgm:pt modelId="{CD20A262-817D-4081-860E-4C817FD0476E}" type="pres">
      <dgm:prSet presAssocID="{27D29A94-55B9-4861-BAF6-ED4EA8AE3BB5}" presName="bgRect" presStyleLbl="bgShp" presStyleIdx="3" presStyleCnt="5"/>
      <dgm:spPr/>
    </dgm:pt>
    <dgm:pt modelId="{0E903374-AA00-4F1B-B682-2D0B73F42067}" type="pres">
      <dgm:prSet presAssocID="{27D29A94-55B9-4861-BAF6-ED4EA8AE3B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E639E3EF-5C28-4653-B8A9-82D034A46158}" type="pres">
      <dgm:prSet presAssocID="{27D29A94-55B9-4861-BAF6-ED4EA8AE3BB5}" presName="spaceRect" presStyleCnt="0"/>
      <dgm:spPr/>
    </dgm:pt>
    <dgm:pt modelId="{18E410AD-E28B-4CF6-977B-0DC83BEC534C}" type="pres">
      <dgm:prSet presAssocID="{27D29A94-55B9-4861-BAF6-ED4EA8AE3BB5}" presName="parTx" presStyleLbl="revTx" presStyleIdx="3" presStyleCnt="5">
        <dgm:presLayoutVars>
          <dgm:chMax val="0"/>
          <dgm:chPref val="0"/>
        </dgm:presLayoutVars>
      </dgm:prSet>
      <dgm:spPr/>
    </dgm:pt>
    <dgm:pt modelId="{149FBE45-4FFF-4D0F-BED0-1CB158E87A2E}" type="pres">
      <dgm:prSet presAssocID="{13B85E3A-6AB2-4803-B123-1B85AA7BEF36}" presName="sibTrans" presStyleCnt="0"/>
      <dgm:spPr/>
    </dgm:pt>
    <dgm:pt modelId="{D46DEC64-9EBE-48EC-9607-A7EA83AC7AF8}" type="pres">
      <dgm:prSet presAssocID="{3817B467-8C33-44C0-B692-A4F4CB584E38}" presName="compNode" presStyleCnt="0"/>
      <dgm:spPr/>
    </dgm:pt>
    <dgm:pt modelId="{CBC7CD65-6341-4F21-B5F0-214C8F371CBA}" type="pres">
      <dgm:prSet presAssocID="{3817B467-8C33-44C0-B692-A4F4CB584E38}" presName="bgRect" presStyleLbl="bgShp" presStyleIdx="4" presStyleCnt="5"/>
      <dgm:spPr/>
    </dgm:pt>
    <dgm:pt modelId="{D75D841C-268C-4784-BA7E-DEAA8ADB1AA0}" type="pres">
      <dgm:prSet presAssocID="{3817B467-8C33-44C0-B692-A4F4CB584E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5DCDAB1-4206-4DF0-A1AA-3FC1F7ECFF97}" type="pres">
      <dgm:prSet presAssocID="{3817B467-8C33-44C0-B692-A4F4CB584E38}" presName="spaceRect" presStyleCnt="0"/>
      <dgm:spPr/>
    </dgm:pt>
    <dgm:pt modelId="{C64E5B85-6E62-46C3-8442-DD0CC29F6B7F}" type="pres">
      <dgm:prSet presAssocID="{3817B467-8C33-44C0-B692-A4F4CB584E38}" presName="parTx" presStyleLbl="revTx" presStyleIdx="4" presStyleCnt="5">
        <dgm:presLayoutVars>
          <dgm:chMax val="0"/>
          <dgm:chPref val="0"/>
        </dgm:presLayoutVars>
      </dgm:prSet>
      <dgm:spPr/>
    </dgm:pt>
  </dgm:ptLst>
  <dgm:cxnLst>
    <dgm:cxn modelId="{AF96D924-F306-4B06-A32F-EEB5AF560141}" srcId="{E8015971-6967-40B1-846D-055C414F1595}" destId="{432A6A33-B88A-4172-BACB-EC65118923AE}" srcOrd="1" destOrd="0" parTransId="{F8FF62CD-2AB5-40FB-BA2B-43DEFB84D375}" sibTransId="{BC38166D-C6BC-4676-A09A-D5B8262C5E20}"/>
    <dgm:cxn modelId="{C1985841-BED3-48DE-ADD5-1FAFC5D9FACF}" srcId="{E8015971-6967-40B1-846D-055C414F1595}" destId="{3817B467-8C33-44C0-B692-A4F4CB584E38}" srcOrd="4" destOrd="0" parTransId="{4BE54B9C-4938-4D6C-B366-381FF8134B5A}" sibTransId="{0921ADFE-495C-4FC3-B988-C858A166FC40}"/>
    <dgm:cxn modelId="{34DDEE64-498E-412C-B5CA-499BFECB9090}" type="presOf" srcId="{27D29A94-55B9-4861-BAF6-ED4EA8AE3BB5}" destId="{18E410AD-E28B-4CF6-977B-0DC83BEC534C}" srcOrd="0" destOrd="0" presId="urn:microsoft.com/office/officeart/2018/2/layout/IconVerticalSolidList"/>
    <dgm:cxn modelId="{4392FB66-AC4A-48F5-BFB6-9E50B2E922DF}" type="presOf" srcId="{432A6A33-B88A-4172-BACB-EC65118923AE}" destId="{5B90137A-B1A2-4EFB-BD55-3F7E4BEFEE9A}" srcOrd="0" destOrd="0" presId="urn:microsoft.com/office/officeart/2018/2/layout/IconVerticalSolidList"/>
    <dgm:cxn modelId="{68D45F70-22E4-4AB3-BED7-C58E7A910E51}" type="presOf" srcId="{3817B467-8C33-44C0-B692-A4F4CB584E38}" destId="{C64E5B85-6E62-46C3-8442-DD0CC29F6B7F}" srcOrd="0" destOrd="0" presId="urn:microsoft.com/office/officeart/2018/2/layout/IconVerticalSolidList"/>
    <dgm:cxn modelId="{8646D28B-FA43-41F5-8F91-6F850D3319E3}" type="presOf" srcId="{E8015971-6967-40B1-846D-055C414F1595}" destId="{1D56313B-AB97-43C4-B2EA-593A83A87466}" srcOrd="0" destOrd="0" presId="urn:microsoft.com/office/officeart/2018/2/layout/IconVerticalSolidList"/>
    <dgm:cxn modelId="{8562F78D-ECC4-412C-A638-60E3FBDA432E}" type="presOf" srcId="{D41042DA-CFD8-4093-915E-71D2BD2AD772}" destId="{611FC0F2-CD75-4153-AACD-8092C724D406}" srcOrd="0" destOrd="0" presId="urn:microsoft.com/office/officeart/2018/2/layout/IconVerticalSolidList"/>
    <dgm:cxn modelId="{A6C23DA0-630E-4F41-B715-FF82A1A0541A}" type="presOf" srcId="{D29FD43A-C6CE-4E72-A9D3-A18FBFDA31C6}" destId="{D003B0AE-A22F-4A9E-B255-593604F34830}" srcOrd="0" destOrd="0" presId="urn:microsoft.com/office/officeart/2018/2/layout/IconVerticalSolidList"/>
    <dgm:cxn modelId="{88FA21A4-949F-4241-ACE2-3F8661F48188}" srcId="{E8015971-6967-40B1-846D-055C414F1595}" destId="{D29FD43A-C6CE-4E72-A9D3-A18FBFDA31C6}" srcOrd="2" destOrd="0" parTransId="{4C0C4B95-A1E6-444B-8372-33CCA9733E7C}" sibTransId="{7A7931F0-321F-49F2-8D11-098E9B364E2A}"/>
    <dgm:cxn modelId="{863FF9E8-0358-4775-8A40-D5A573FDBC07}" srcId="{E8015971-6967-40B1-846D-055C414F1595}" destId="{D41042DA-CFD8-4093-915E-71D2BD2AD772}" srcOrd="0" destOrd="0" parTransId="{F11F0932-991F-4D22-9528-10250F579DE8}" sibTransId="{85EE7297-FBB8-44D6-8816-5FE2F06042BB}"/>
    <dgm:cxn modelId="{DBA856E9-BF54-48E6-A0A6-3FFFB3B0857B}" srcId="{E8015971-6967-40B1-846D-055C414F1595}" destId="{27D29A94-55B9-4861-BAF6-ED4EA8AE3BB5}" srcOrd="3" destOrd="0" parTransId="{565FF15A-A8D1-4FFE-8933-901DE60D610B}" sibTransId="{13B85E3A-6AB2-4803-B123-1B85AA7BEF36}"/>
    <dgm:cxn modelId="{8347D3BB-F7D5-4C9C-BCAE-D8B945D16B24}" type="presParOf" srcId="{1D56313B-AB97-43C4-B2EA-593A83A87466}" destId="{49297FF6-933C-4BA7-8649-4AE36B5EA651}" srcOrd="0" destOrd="0" presId="urn:microsoft.com/office/officeart/2018/2/layout/IconVerticalSolidList"/>
    <dgm:cxn modelId="{F30ACBC0-4E8C-4D54-A658-E82291351606}" type="presParOf" srcId="{49297FF6-933C-4BA7-8649-4AE36B5EA651}" destId="{ACD6F030-EDC1-49B2-B299-97725DAC6391}" srcOrd="0" destOrd="0" presId="urn:microsoft.com/office/officeart/2018/2/layout/IconVerticalSolidList"/>
    <dgm:cxn modelId="{29AD8FC1-E35D-4E78-8366-BE6FAA4B001D}" type="presParOf" srcId="{49297FF6-933C-4BA7-8649-4AE36B5EA651}" destId="{C700F85F-7CE4-45A2-886D-617C7D739183}" srcOrd="1" destOrd="0" presId="urn:microsoft.com/office/officeart/2018/2/layout/IconVerticalSolidList"/>
    <dgm:cxn modelId="{F036CA7F-E673-444E-8503-C889FA4A14DB}" type="presParOf" srcId="{49297FF6-933C-4BA7-8649-4AE36B5EA651}" destId="{5ABE770A-745E-45DB-B568-02F3134C37B5}" srcOrd="2" destOrd="0" presId="urn:microsoft.com/office/officeart/2018/2/layout/IconVerticalSolidList"/>
    <dgm:cxn modelId="{2244273D-CED3-4934-A892-E333C9E19E83}" type="presParOf" srcId="{49297FF6-933C-4BA7-8649-4AE36B5EA651}" destId="{611FC0F2-CD75-4153-AACD-8092C724D406}" srcOrd="3" destOrd="0" presId="urn:microsoft.com/office/officeart/2018/2/layout/IconVerticalSolidList"/>
    <dgm:cxn modelId="{7A7187EB-70D9-433E-BD9C-F93703D5D733}" type="presParOf" srcId="{1D56313B-AB97-43C4-B2EA-593A83A87466}" destId="{F9AADDF2-451D-4A92-8712-327E1BB37DDF}" srcOrd="1" destOrd="0" presId="urn:microsoft.com/office/officeart/2018/2/layout/IconVerticalSolidList"/>
    <dgm:cxn modelId="{C91F141D-44D5-4D5B-A688-9A8C63BB4884}" type="presParOf" srcId="{1D56313B-AB97-43C4-B2EA-593A83A87466}" destId="{E3C3E9B9-1D91-46F3-AD60-F65AD8AE24A6}" srcOrd="2" destOrd="0" presId="urn:microsoft.com/office/officeart/2018/2/layout/IconVerticalSolidList"/>
    <dgm:cxn modelId="{22777765-BB7C-41F3-A019-084CC26CAD8D}" type="presParOf" srcId="{E3C3E9B9-1D91-46F3-AD60-F65AD8AE24A6}" destId="{4FA0C179-C505-4F8D-B06D-2C7A9AB1469A}" srcOrd="0" destOrd="0" presId="urn:microsoft.com/office/officeart/2018/2/layout/IconVerticalSolidList"/>
    <dgm:cxn modelId="{77334097-C926-48EA-84A3-47996B90C308}" type="presParOf" srcId="{E3C3E9B9-1D91-46F3-AD60-F65AD8AE24A6}" destId="{C4EE21E9-86CA-44BC-AB2B-8F20896F79FB}" srcOrd="1" destOrd="0" presId="urn:microsoft.com/office/officeart/2018/2/layout/IconVerticalSolidList"/>
    <dgm:cxn modelId="{7046E5F3-EAF3-472E-BCED-AFE1FF556E72}" type="presParOf" srcId="{E3C3E9B9-1D91-46F3-AD60-F65AD8AE24A6}" destId="{3817AAD1-9591-4379-8DD7-6BD6BDDAE612}" srcOrd="2" destOrd="0" presId="urn:microsoft.com/office/officeart/2018/2/layout/IconVerticalSolidList"/>
    <dgm:cxn modelId="{00ECE677-D9B0-4EE6-A70F-8881879E0AAF}" type="presParOf" srcId="{E3C3E9B9-1D91-46F3-AD60-F65AD8AE24A6}" destId="{5B90137A-B1A2-4EFB-BD55-3F7E4BEFEE9A}" srcOrd="3" destOrd="0" presId="urn:microsoft.com/office/officeart/2018/2/layout/IconVerticalSolidList"/>
    <dgm:cxn modelId="{65081A4C-51AF-4EE9-86B0-1E747CD6F5DB}" type="presParOf" srcId="{1D56313B-AB97-43C4-B2EA-593A83A87466}" destId="{4C0A1F77-EC4A-46CD-8286-8385AC7AEC9D}" srcOrd="3" destOrd="0" presId="urn:microsoft.com/office/officeart/2018/2/layout/IconVerticalSolidList"/>
    <dgm:cxn modelId="{D205F86B-5F7A-486E-8C9C-71C09ABFE623}" type="presParOf" srcId="{1D56313B-AB97-43C4-B2EA-593A83A87466}" destId="{0050C1FE-1034-481D-8B47-DC535452F619}" srcOrd="4" destOrd="0" presId="urn:microsoft.com/office/officeart/2018/2/layout/IconVerticalSolidList"/>
    <dgm:cxn modelId="{0E8227BB-E3E3-43E1-B38A-578922C79D13}" type="presParOf" srcId="{0050C1FE-1034-481D-8B47-DC535452F619}" destId="{C351CB6D-C5AE-4896-BC0B-A8323B277CA6}" srcOrd="0" destOrd="0" presId="urn:microsoft.com/office/officeart/2018/2/layout/IconVerticalSolidList"/>
    <dgm:cxn modelId="{58D8B219-EC0E-48E2-AAA5-81BBA4056C87}" type="presParOf" srcId="{0050C1FE-1034-481D-8B47-DC535452F619}" destId="{88288E74-75E8-4666-983A-C1823FB6DBAA}" srcOrd="1" destOrd="0" presId="urn:microsoft.com/office/officeart/2018/2/layout/IconVerticalSolidList"/>
    <dgm:cxn modelId="{A7F11B2B-5472-48EC-910A-935700B4FF6F}" type="presParOf" srcId="{0050C1FE-1034-481D-8B47-DC535452F619}" destId="{0CF05C5D-2F83-4A18-ADC0-02D6ADCD3721}" srcOrd="2" destOrd="0" presId="urn:microsoft.com/office/officeart/2018/2/layout/IconVerticalSolidList"/>
    <dgm:cxn modelId="{02CFA037-640F-4117-B210-97B42014516B}" type="presParOf" srcId="{0050C1FE-1034-481D-8B47-DC535452F619}" destId="{D003B0AE-A22F-4A9E-B255-593604F34830}" srcOrd="3" destOrd="0" presId="urn:microsoft.com/office/officeart/2018/2/layout/IconVerticalSolidList"/>
    <dgm:cxn modelId="{8E1C1F50-6A61-4EFB-B2EA-D37D12F2B6D7}" type="presParOf" srcId="{1D56313B-AB97-43C4-B2EA-593A83A87466}" destId="{60C1B049-9042-4C75-ADFB-7A611D765865}" srcOrd="5" destOrd="0" presId="urn:microsoft.com/office/officeart/2018/2/layout/IconVerticalSolidList"/>
    <dgm:cxn modelId="{9B4B815B-F481-47D8-9C94-FD5C46F90746}" type="presParOf" srcId="{1D56313B-AB97-43C4-B2EA-593A83A87466}" destId="{BDD46CAB-D916-4D22-9F8E-B852A5459A46}" srcOrd="6" destOrd="0" presId="urn:microsoft.com/office/officeart/2018/2/layout/IconVerticalSolidList"/>
    <dgm:cxn modelId="{6F15A5E6-3928-4B4F-B1AF-3E44C82D2689}" type="presParOf" srcId="{BDD46CAB-D916-4D22-9F8E-B852A5459A46}" destId="{CD20A262-817D-4081-860E-4C817FD0476E}" srcOrd="0" destOrd="0" presId="urn:microsoft.com/office/officeart/2018/2/layout/IconVerticalSolidList"/>
    <dgm:cxn modelId="{183307BA-CB86-410F-AF11-BD8A9E5CE2F5}" type="presParOf" srcId="{BDD46CAB-D916-4D22-9F8E-B852A5459A46}" destId="{0E903374-AA00-4F1B-B682-2D0B73F42067}" srcOrd="1" destOrd="0" presId="urn:microsoft.com/office/officeart/2018/2/layout/IconVerticalSolidList"/>
    <dgm:cxn modelId="{8B9CF9F6-9C64-41AE-AE34-A8F401F81D2B}" type="presParOf" srcId="{BDD46CAB-D916-4D22-9F8E-B852A5459A46}" destId="{E639E3EF-5C28-4653-B8A9-82D034A46158}" srcOrd="2" destOrd="0" presId="urn:microsoft.com/office/officeart/2018/2/layout/IconVerticalSolidList"/>
    <dgm:cxn modelId="{9175BD57-2E87-4C2C-BBE0-9D367B83DE21}" type="presParOf" srcId="{BDD46CAB-D916-4D22-9F8E-B852A5459A46}" destId="{18E410AD-E28B-4CF6-977B-0DC83BEC534C}" srcOrd="3" destOrd="0" presId="urn:microsoft.com/office/officeart/2018/2/layout/IconVerticalSolidList"/>
    <dgm:cxn modelId="{4B61458D-1599-4245-89AB-4C812A0DAC71}" type="presParOf" srcId="{1D56313B-AB97-43C4-B2EA-593A83A87466}" destId="{149FBE45-4FFF-4D0F-BED0-1CB158E87A2E}" srcOrd="7" destOrd="0" presId="urn:microsoft.com/office/officeart/2018/2/layout/IconVerticalSolidList"/>
    <dgm:cxn modelId="{FDC2E5CA-0D59-4A00-A0E3-7B7B97E2C7F3}" type="presParOf" srcId="{1D56313B-AB97-43C4-B2EA-593A83A87466}" destId="{D46DEC64-9EBE-48EC-9607-A7EA83AC7AF8}" srcOrd="8" destOrd="0" presId="urn:microsoft.com/office/officeart/2018/2/layout/IconVerticalSolidList"/>
    <dgm:cxn modelId="{00EC7D96-7B3A-4FEA-8833-612EE554D8E2}" type="presParOf" srcId="{D46DEC64-9EBE-48EC-9607-A7EA83AC7AF8}" destId="{CBC7CD65-6341-4F21-B5F0-214C8F371CBA}" srcOrd="0" destOrd="0" presId="urn:microsoft.com/office/officeart/2018/2/layout/IconVerticalSolidList"/>
    <dgm:cxn modelId="{6A9F2374-F2BC-4809-9A76-2C38E30A27B1}" type="presParOf" srcId="{D46DEC64-9EBE-48EC-9607-A7EA83AC7AF8}" destId="{D75D841C-268C-4784-BA7E-DEAA8ADB1AA0}" srcOrd="1" destOrd="0" presId="urn:microsoft.com/office/officeart/2018/2/layout/IconVerticalSolidList"/>
    <dgm:cxn modelId="{1866CDA1-58B1-4B31-8E79-72A1EF320CDF}" type="presParOf" srcId="{D46DEC64-9EBE-48EC-9607-A7EA83AC7AF8}" destId="{95DCDAB1-4206-4DF0-A1AA-3FC1F7ECFF97}" srcOrd="2" destOrd="0" presId="urn:microsoft.com/office/officeart/2018/2/layout/IconVerticalSolidList"/>
    <dgm:cxn modelId="{AC602007-A4CC-44DC-8BDC-3CB3A4790F15}" type="presParOf" srcId="{D46DEC64-9EBE-48EC-9607-A7EA83AC7AF8}" destId="{C64E5B85-6E62-46C3-8442-DD0CC29F6B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015971-6967-40B1-846D-055C414F15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32A6A33-B88A-4172-BACB-EC65118923AE}">
      <dgm:prSet/>
      <dgm:spPr/>
      <dgm:t>
        <a:bodyPr/>
        <a:lstStyle/>
        <a:p>
          <a:pPr>
            <a:lnSpc>
              <a:spcPct val="100000"/>
            </a:lnSpc>
          </a:pPr>
          <a:r>
            <a:rPr lang="en-US" b="1">
              <a:latin typeface="Calibri Light" panose="020F0302020204030204"/>
            </a:rPr>
            <a:t>Time Series Linear</a:t>
          </a:r>
          <a:r>
            <a:rPr lang="en-US" b="1"/>
            <a:t> </a:t>
          </a:r>
          <a:r>
            <a:rPr lang="en-US"/>
            <a:t>Regression</a:t>
          </a:r>
        </a:p>
      </dgm:t>
    </dgm:pt>
    <dgm:pt modelId="{F8FF62CD-2AB5-40FB-BA2B-43DEFB84D375}" type="parTrans" cxnId="{AF96D924-F306-4B06-A32F-EEB5AF560141}">
      <dgm:prSet/>
      <dgm:spPr/>
      <dgm:t>
        <a:bodyPr/>
        <a:lstStyle/>
        <a:p>
          <a:endParaRPr lang="en-US"/>
        </a:p>
      </dgm:t>
    </dgm:pt>
    <dgm:pt modelId="{BC38166D-C6BC-4676-A09A-D5B8262C5E20}" type="sibTrans" cxnId="{AF96D924-F306-4B06-A32F-EEB5AF560141}">
      <dgm:prSet/>
      <dgm:spPr/>
      <dgm:t>
        <a:bodyPr/>
        <a:lstStyle/>
        <a:p>
          <a:endParaRPr lang="en-US"/>
        </a:p>
      </dgm:t>
    </dgm:pt>
    <dgm:pt modelId="{3817B467-8C33-44C0-B692-A4F4CB584E38}">
      <dgm:prSet/>
      <dgm:spPr/>
      <dgm:t>
        <a:bodyPr/>
        <a:lstStyle/>
        <a:p>
          <a:pPr>
            <a:lnSpc>
              <a:spcPct val="100000"/>
            </a:lnSpc>
          </a:pPr>
          <a:r>
            <a:rPr lang="en-US"/>
            <a:t>Dynamic Linear Regression</a:t>
          </a:r>
          <a:r>
            <a:rPr lang="en-US">
              <a:latin typeface="Calibri Light" panose="020F0302020204030204"/>
            </a:rPr>
            <a:t> </a:t>
          </a:r>
          <a:endParaRPr lang="en-US"/>
        </a:p>
      </dgm:t>
    </dgm:pt>
    <dgm:pt modelId="{4BE54B9C-4938-4D6C-B366-381FF8134B5A}" type="parTrans" cxnId="{C1985841-BED3-48DE-ADD5-1FAFC5D9FACF}">
      <dgm:prSet/>
      <dgm:spPr/>
      <dgm:t>
        <a:bodyPr/>
        <a:lstStyle/>
        <a:p>
          <a:endParaRPr lang="en-US"/>
        </a:p>
      </dgm:t>
    </dgm:pt>
    <dgm:pt modelId="{0921ADFE-495C-4FC3-B988-C858A166FC40}" type="sibTrans" cxnId="{C1985841-BED3-48DE-ADD5-1FAFC5D9FACF}">
      <dgm:prSet/>
      <dgm:spPr/>
      <dgm:t>
        <a:bodyPr/>
        <a:lstStyle/>
        <a:p>
          <a:endParaRPr lang="en-US"/>
        </a:p>
      </dgm:t>
    </dgm:pt>
    <dgm:pt modelId="{1D56313B-AB97-43C4-B2EA-593A83A87466}" type="pres">
      <dgm:prSet presAssocID="{E8015971-6967-40B1-846D-055C414F1595}" presName="root" presStyleCnt="0">
        <dgm:presLayoutVars>
          <dgm:dir/>
          <dgm:resizeHandles val="exact"/>
        </dgm:presLayoutVars>
      </dgm:prSet>
      <dgm:spPr/>
    </dgm:pt>
    <dgm:pt modelId="{E3C3E9B9-1D91-46F3-AD60-F65AD8AE24A6}" type="pres">
      <dgm:prSet presAssocID="{432A6A33-B88A-4172-BACB-EC65118923AE}" presName="compNode" presStyleCnt="0"/>
      <dgm:spPr/>
    </dgm:pt>
    <dgm:pt modelId="{4FA0C179-C505-4F8D-B06D-2C7A9AB1469A}" type="pres">
      <dgm:prSet presAssocID="{432A6A33-B88A-4172-BACB-EC65118923AE}" presName="bgRect" presStyleLbl="bgShp" presStyleIdx="0" presStyleCnt="2" custScaleX="98461" custScaleY="99399"/>
      <dgm:spPr/>
    </dgm:pt>
    <dgm:pt modelId="{C4EE21E9-86CA-44BC-AB2B-8F20896F79FB}" type="pres">
      <dgm:prSet presAssocID="{432A6A33-B88A-4172-BACB-EC6511892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817AAD1-9591-4379-8DD7-6BD6BDDAE612}" type="pres">
      <dgm:prSet presAssocID="{432A6A33-B88A-4172-BACB-EC65118923AE}" presName="spaceRect" presStyleCnt="0"/>
      <dgm:spPr/>
    </dgm:pt>
    <dgm:pt modelId="{5B90137A-B1A2-4EFB-BD55-3F7E4BEFEE9A}" type="pres">
      <dgm:prSet presAssocID="{432A6A33-B88A-4172-BACB-EC65118923AE}" presName="parTx" presStyleLbl="revTx" presStyleIdx="0" presStyleCnt="2">
        <dgm:presLayoutVars>
          <dgm:chMax val="0"/>
          <dgm:chPref val="0"/>
        </dgm:presLayoutVars>
      </dgm:prSet>
      <dgm:spPr/>
    </dgm:pt>
    <dgm:pt modelId="{4C0A1F77-EC4A-46CD-8286-8385AC7AEC9D}" type="pres">
      <dgm:prSet presAssocID="{BC38166D-C6BC-4676-A09A-D5B8262C5E20}" presName="sibTrans" presStyleCnt="0"/>
      <dgm:spPr/>
    </dgm:pt>
    <dgm:pt modelId="{D46DEC64-9EBE-48EC-9607-A7EA83AC7AF8}" type="pres">
      <dgm:prSet presAssocID="{3817B467-8C33-44C0-B692-A4F4CB584E38}" presName="compNode" presStyleCnt="0"/>
      <dgm:spPr/>
    </dgm:pt>
    <dgm:pt modelId="{CBC7CD65-6341-4F21-B5F0-214C8F371CBA}" type="pres">
      <dgm:prSet presAssocID="{3817B467-8C33-44C0-B692-A4F4CB584E38}" presName="bgRect" presStyleLbl="bgShp" presStyleIdx="1" presStyleCnt="2"/>
      <dgm:spPr/>
    </dgm:pt>
    <dgm:pt modelId="{D75D841C-268C-4784-BA7E-DEAA8ADB1AA0}" type="pres">
      <dgm:prSet presAssocID="{3817B467-8C33-44C0-B692-A4F4CB584E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DCDAB1-4206-4DF0-A1AA-3FC1F7ECFF97}" type="pres">
      <dgm:prSet presAssocID="{3817B467-8C33-44C0-B692-A4F4CB584E38}" presName="spaceRect" presStyleCnt="0"/>
      <dgm:spPr/>
    </dgm:pt>
    <dgm:pt modelId="{C64E5B85-6E62-46C3-8442-DD0CC29F6B7F}" type="pres">
      <dgm:prSet presAssocID="{3817B467-8C33-44C0-B692-A4F4CB584E38}" presName="parTx" presStyleLbl="revTx" presStyleIdx="1" presStyleCnt="2">
        <dgm:presLayoutVars>
          <dgm:chMax val="0"/>
          <dgm:chPref val="0"/>
        </dgm:presLayoutVars>
      </dgm:prSet>
      <dgm:spPr/>
    </dgm:pt>
  </dgm:ptLst>
  <dgm:cxnLst>
    <dgm:cxn modelId="{AF96D924-F306-4B06-A32F-EEB5AF560141}" srcId="{E8015971-6967-40B1-846D-055C414F1595}" destId="{432A6A33-B88A-4172-BACB-EC65118923AE}" srcOrd="0" destOrd="0" parTransId="{F8FF62CD-2AB5-40FB-BA2B-43DEFB84D375}" sibTransId="{BC38166D-C6BC-4676-A09A-D5B8262C5E20}"/>
    <dgm:cxn modelId="{C1985841-BED3-48DE-ADD5-1FAFC5D9FACF}" srcId="{E8015971-6967-40B1-846D-055C414F1595}" destId="{3817B467-8C33-44C0-B692-A4F4CB584E38}" srcOrd="1" destOrd="0" parTransId="{4BE54B9C-4938-4D6C-B366-381FF8134B5A}" sibTransId="{0921ADFE-495C-4FC3-B988-C858A166FC40}"/>
    <dgm:cxn modelId="{4392FB66-AC4A-48F5-BFB6-9E50B2E922DF}" type="presOf" srcId="{432A6A33-B88A-4172-BACB-EC65118923AE}" destId="{5B90137A-B1A2-4EFB-BD55-3F7E4BEFEE9A}" srcOrd="0" destOrd="0" presId="urn:microsoft.com/office/officeart/2018/2/layout/IconVerticalSolidList"/>
    <dgm:cxn modelId="{68D45F70-22E4-4AB3-BED7-C58E7A910E51}" type="presOf" srcId="{3817B467-8C33-44C0-B692-A4F4CB584E38}" destId="{C64E5B85-6E62-46C3-8442-DD0CC29F6B7F}" srcOrd="0" destOrd="0" presId="urn:microsoft.com/office/officeart/2018/2/layout/IconVerticalSolidList"/>
    <dgm:cxn modelId="{8646D28B-FA43-41F5-8F91-6F850D3319E3}" type="presOf" srcId="{E8015971-6967-40B1-846D-055C414F1595}" destId="{1D56313B-AB97-43C4-B2EA-593A83A87466}" srcOrd="0" destOrd="0" presId="urn:microsoft.com/office/officeart/2018/2/layout/IconVerticalSolidList"/>
    <dgm:cxn modelId="{C91F141D-44D5-4D5B-A688-9A8C63BB4884}" type="presParOf" srcId="{1D56313B-AB97-43C4-B2EA-593A83A87466}" destId="{E3C3E9B9-1D91-46F3-AD60-F65AD8AE24A6}" srcOrd="0" destOrd="0" presId="urn:microsoft.com/office/officeart/2018/2/layout/IconVerticalSolidList"/>
    <dgm:cxn modelId="{22777765-BB7C-41F3-A019-084CC26CAD8D}" type="presParOf" srcId="{E3C3E9B9-1D91-46F3-AD60-F65AD8AE24A6}" destId="{4FA0C179-C505-4F8D-B06D-2C7A9AB1469A}" srcOrd="0" destOrd="0" presId="urn:microsoft.com/office/officeart/2018/2/layout/IconVerticalSolidList"/>
    <dgm:cxn modelId="{77334097-C926-48EA-84A3-47996B90C308}" type="presParOf" srcId="{E3C3E9B9-1D91-46F3-AD60-F65AD8AE24A6}" destId="{C4EE21E9-86CA-44BC-AB2B-8F20896F79FB}" srcOrd="1" destOrd="0" presId="urn:microsoft.com/office/officeart/2018/2/layout/IconVerticalSolidList"/>
    <dgm:cxn modelId="{7046E5F3-EAF3-472E-BCED-AFE1FF556E72}" type="presParOf" srcId="{E3C3E9B9-1D91-46F3-AD60-F65AD8AE24A6}" destId="{3817AAD1-9591-4379-8DD7-6BD6BDDAE612}" srcOrd="2" destOrd="0" presId="urn:microsoft.com/office/officeart/2018/2/layout/IconVerticalSolidList"/>
    <dgm:cxn modelId="{00ECE677-D9B0-4EE6-A70F-8881879E0AAF}" type="presParOf" srcId="{E3C3E9B9-1D91-46F3-AD60-F65AD8AE24A6}" destId="{5B90137A-B1A2-4EFB-BD55-3F7E4BEFEE9A}" srcOrd="3" destOrd="0" presId="urn:microsoft.com/office/officeart/2018/2/layout/IconVerticalSolidList"/>
    <dgm:cxn modelId="{65081A4C-51AF-4EE9-86B0-1E747CD6F5DB}" type="presParOf" srcId="{1D56313B-AB97-43C4-B2EA-593A83A87466}" destId="{4C0A1F77-EC4A-46CD-8286-8385AC7AEC9D}" srcOrd="1" destOrd="0" presId="urn:microsoft.com/office/officeart/2018/2/layout/IconVerticalSolidList"/>
    <dgm:cxn modelId="{FDC2E5CA-0D59-4A00-A0E3-7B7B97E2C7F3}" type="presParOf" srcId="{1D56313B-AB97-43C4-B2EA-593A83A87466}" destId="{D46DEC64-9EBE-48EC-9607-A7EA83AC7AF8}" srcOrd="2" destOrd="0" presId="urn:microsoft.com/office/officeart/2018/2/layout/IconVerticalSolidList"/>
    <dgm:cxn modelId="{00EC7D96-7B3A-4FEA-8833-612EE554D8E2}" type="presParOf" srcId="{D46DEC64-9EBE-48EC-9607-A7EA83AC7AF8}" destId="{CBC7CD65-6341-4F21-B5F0-214C8F371CBA}" srcOrd="0" destOrd="0" presId="urn:microsoft.com/office/officeart/2018/2/layout/IconVerticalSolidList"/>
    <dgm:cxn modelId="{6A9F2374-F2BC-4809-9A76-2C38E30A27B1}" type="presParOf" srcId="{D46DEC64-9EBE-48EC-9607-A7EA83AC7AF8}" destId="{D75D841C-268C-4784-BA7E-DEAA8ADB1AA0}" srcOrd="1" destOrd="0" presId="urn:microsoft.com/office/officeart/2018/2/layout/IconVerticalSolidList"/>
    <dgm:cxn modelId="{1866CDA1-58B1-4B31-8E79-72A1EF320CDF}" type="presParOf" srcId="{D46DEC64-9EBE-48EC-9607-A7EA83AC7AF8}" destId="{95DCDAB1-4206-4DF0-A1AA-3FC1F7ECFF97}" srcOrd="2" destOrd="0" presId="urn:microsoft.com/office/officeart/2018/2/layout/IconVerticalSolidList"/>
    <dgm:cxn modelId="{AC602007-A4CC-44DC-8BDC-3CB3A4790F15}" type="presParOf" srcId="{D46DEC64-9EBE-48EC-9607-A7EA83AC7AF8}" destId="{C64E5B85-6E62-46C3-8442-DD0CC29F6B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5BAB5D-6473-4193-9AA3-0A168C8A03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1FBF29-AB00-496E-B09E-F25CA5E6D427}">
      <dgm:prSet/>
      <dgm:spPr/>
      <dgm:t>
        <a:bodyPr/>
        <a:lstStyle/>
        <a:p>
          <a:pPr>
            <a:lnSpc>
              <a:spcPct val="100000"/>
            </a:lnSpc>
          </a:pPr>
          <a:r>
            <a:rPr lang="en-US"/>
            <a:t>Used data for 20 years only</a:t>
          </a:r>
        </a:p>
      </dgm:t>
    </dgm:pt>
    <dgm:pt modelId="{27BE528E-F94E-42A5-BB80-F121A6780778}" type="parTrans" cxnId="{B72314A3-1A1E-4700-906E-6C33217232B9}">
      <dgm:prSet/>
      <dgm:spPr/>
      <dgm:t>
        <a:bodyPr/>
        <a:lstStyle/>
        <a:p>
          <a:endParaRPr lang="en-US"/>
        </a:p>
      </dgm:t>
    </dgm:pt>
    <dgm:pt modelId="{7BB412AB-5339-4046-8B5A-36A09CAC11B4}" type="sibTrans" cxnId="{B72314A3-1A1E-4700-906E-6C33217232B9}">
      <dgm:prSet/>
      <dgm:spPr/>
      <dgm:t>
        <a:bodyPr/>
        <a:lstStyle/>
        <a:p>
          <a:endParaRPr lang="en-US"/>
        </a:p>
      </dgm:t>
    </dgm:pt>
    <dgm:pt modelId="{9FEACA50-44D8-4945-BD14-09C8D4505B0A}">
      <dgm:prSet/>
      <dgm:spPr/>
      <dgm:t>
        <a:bodyPr/>
        <a:lstStyle/>
        <a:p>
          <a:pPr rtl="0">
            <a:lnSpc>
              <a:spcPct val="100000"/>
            </a:lnSpc>
          </a:pPr>
          <a:r>
            <a:rPr lang="en-US"/>
            <a:t>Only made use of </a:t>
          </a:r>
          <a:r>
            <a:rPr lang="en-US">
              <a:latin typeface="Calibri Light" panose="020F0302020204030204"/>
            </a:rPr>
            <a:t>8 leading</a:t>
          </a:r>
          <a:r>
            <a:rPr lang="en-US"/>
            <a:t> indicators for analysis</a:t>
          </a:r>
        </a:p>
      </dgm:t>
    </dgm:pt>
    <dgm:pt modelId="{0EB29CC5-4915-4906-BD5B-A9E34402CA35}" type="parTrans" cxnId="{AB6E8656-AD08-4643-8A1B-9641B9305B4F}">
      <dgm:prSet/>
      <dgm:spPr/>
      <dgm:t>
        <a:bodyPr/>
        <a:lstStyle/>
        <a:p>
          <a:endParaRPr lang="en-US"/>
        </a:p>
      </dgm:t>
    </dgm:pt>
    <dgm:pt modelId="{BDEBC2FB-C5C7-41D3-BCE0-B31D47D8A1D9}" type="sibTrans" cxnId="{AB6E8656-AD08-4643-8A1B-9641B9305B4F}">
      <dgm:prSet/>
      <dgm:spPr/>
      <dgm:t>
        <a:bodyPr/>
        <a:lstStyle/>
        <a:p>
          <a:endParaRPr lang="en-US"/>
        </a:p>
      </dgm:t>
    </dgm:pt>
    <dgm:pt modelId="{73E1D32D-4E50-4861-9456-B274300626F1}">
      <dgm:prSet/>
      <dgm:spPr/>
      <dgm:t>
        <a:bodyPr/>
        <a:lstStyle/>
        <a:p>
          <a:pPr>
            <a:lnSpc>
              <a:spcPct val="100000"/>
            </a:lnSpc>
          </a:pPr>
          <a:r>
            <a:rPr lang="en-US"/>
            <a:t>Made assumptions that the accuracies used determine the best model</a:t>
          </a:r>
        </a:p>
      </dgm:t>
    </dgm:pt>
    <dgm:pt modelId="{2F2C7035-064E-4DDC-89D3-E47DC050A8DC}" type="parTrans" cxnId="{D28517F1-8A73-497D-90F4-F151F79D59BB}">
      <dgm:prSet/>
      <dgm:spPr/>
      <dgm:t>
        <a:bodyPr/>
        <a:lstStyle/>
        <a:p>
          <a:endParaRPr lang="en-US"/>
        </a:p>
      </dgm:t>
    </dgm:pt>
    <dgm:pt modelId="{0712ED10-4E69-4B2C-825B-5979BBB12D29}" type="sibTrans" cxnId="{D28517F1-8A73-497D-90F4-F151F79D59BB}">
      <dgm:prSet/>
      <dgm:spPr/>
      <dgm:t>
        <a:bodyPr/>
        <a:lstStyle/>
        <a:p>
          <a:endParaRPr lang="en-US"/>
        </a:p>
      </dgm:t>
    </dgm:pt>
    <dgm:pt modelId="{1E8FF828-8C1C-4A86-8562-894623B8A329}" type="pres">
      <dgm:prSet presAssocID="{915BAB5D-6473-4193-9AA3-0A168C8A03B1}" presName="root" presStyleCnt="0">
        <dgm:presLayoutVars>
          <dgm:dir/>
          <dgm:resizeHandles val="exact"/>
        </dgm:presLayoutVars>
      </dgm:prSet>
      <dgm:spPr/>
    </dgm:pt>
    <dgm:pt modelId="{C370A966-5B66-40BE-B5AE-180F396F335E}" type="pres">
      <dgm:prSet presAssocID="{181FBF29-AB00-496E-B09E-F25CA5E6D427}" presName="compNode" presStyleCnt="0"/>
      <dgm:spPr/>
    </dgm:pt>
    <dgm:pt modelId="{AB05AD52-B080-4D20-ADD8-A8D11C321DD2}" type="pres">
      <dgm:prSet presAssocID="{181FBF29-AB00-496E-B09E-F25CA5E6D427}" presName="bgRect" presStyleLbl="bgShp" presStyleIdx="0" presStyleCnt="3"/>
      <dgm:spPr/>
    </dgm:pt>
    <dgm:pt modelId="{247DB3C6-647C-44F1-8A77-DA7CBA6444F6}" type="pres">
      <dgm:prSet presAssocID="{181FBF29-AB00-496E-B09E-F25CA5E6D4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3273D559-CDE6-464F-873B-88B675959BDF}" type="pres">
      <dgm:prSet presAssocID="{181FBF29-AB00-496E-B09E-F25CA5E6D427}" presName="spaceRect" presStyleCnt="0"/>
      <dgm:spPr/>
    </dgm:pt>
    <dgm:pt modelId="{F1AC4D55-18ED-4470-9BD8-C021052CC23D}" type="pres">
      <dgm:prSet presAssocID="{181FBF29-AB00-496E-B09E-F25CA5E6D427}" presName="parTx" presStyleLbl="revTx" presStyleIdx="0" presStyleCnt="3">
        <dgm:presLayoutVars>
          <dgm:chMax val="0"/>
          <dgm:chPref val="0"/>
        </dgm:presLayoutVars>
      </dgm:prSet>
      <dgm:spPr/>
    </dgm:pt>
    <dgm:pt modelId="{CEA64773-534C-485C-8A7A-EE8BE1D23ED2}" type="pres">
      <dgm:prSet presAssocID="{7BB412AB-5339-4046-8B5A-36A09CAC11B4}" presName="sibTrans" presStyleCnt="0"/>
      <dgm:spPr/>
    </dgm:pt>
    <dgm:pt modelId="{238CF34F-67EF-4C46-B0EF-81C49DC228DF}" type="pres">
      <dgm:prSet presAssocID="{9FEACA50-44D8-4945-BD14-09C8D4505B0A}" presName="compNode" presStyleCnt="0"/>
      <dgm:spPr/>
    </dgm:pt>
    <dgm:pt modelId="{93B0372C-2AFB-44B9-BC2E-A368D8EA5E54}" type="pres">
      <dgm:prSet presAssocID="{9FEACA50-44D8-4945-BD14-09C8D4505B0A}" presName="bgRect" presStyleLbl="bgShp" presStyleIdx="1" presStyleCnt="3"/>
      <dgm:spPr/>
    </dgm:pt>
    <dgm:pt modelId="{3F41BDF9-9E88-4DB4-A352-E422AD222D1E}" type="pres">
      <dgm:prSet presAssocID="{9FEACA50-44D8-4945-BD14-09C8D4505B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46B6126-A937-4180-B31C-0AEEAFCF60B3}" type="pres">
      <dgm:prSet presAssocID="{9FEACA50-44D8-4945-BD14-09C8D4505B0A}" presName="spaceRect" presStyleCnt="0"/>
      <dgm:spPr/>
    </dgm:pt>
    <dgm:pt modelId="{DD26ADF1-34FB-4D1B-8D07-0521BF6C8609}" type="pres">
      <dgm:prSet presAssocID="{9FEACA50-44D8-4945-BD14-09C8D4505B0A}" presName="parTx" presStyleLbl="revTx" presStyleIdx="1" presStyleCnt="3">
        <dgm:presLayoutVars>
          <dgm:chMax val="0"/>
          <dgm:chPref val="0"/>
        </dgm:presLayoutVars>
      </dgm:prSet>
      <dgm:spPr/>
    </dgm:pt>
    <dgm:pt modelId="{EE263964-36F9-4A24-92D4-1339EA9E4C72}" type="pres">
      <dgm:prSet presAssocID="{BDEBC2FB-C5C7-41D3-BCE0-B31D47D8A1D9}" presName="sibTrans" presStyleCnt="0"/>
      <dgm:spPr/>
    </dgm:pt>
    <dgm:pt modelId="{F4D27B1A-C646-426A-910E-4C6E8D995297}" type="pres">
      <dgm:prSet presAssocID="{73E1D32D-4E50-4861-9456-B274300626F1}" presName="compNode" presStyleCnt="0"/>
      <dgm:spPr/>
    </dgm:pt>
    <dgm:pt modelId="{DD415131-88D0-483A-8594-DF2F34B1F0D0}" type="pres">
      <dgm:prSet presAssocID="{73E1D32D-4E50-4861-9456-B274300626F1}" presName="bgRect" presStyleLbl="bgShp" presStyleIdx="2" presStyleCnt="3"/>
      <dgm:spPr/>
    </dgm:pt>
    <dgm:pt modelId="{AD89383D-EF59-4E6B-A8D3-A1A15EEFD74C}" type="pres">
      <dgm:prSet presAssocID="{73E1D32D-4E50-4861-9456-B274300626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93B2260A-28C1-4CFF-8E25-CEA7F0820D0B}" type="pres">
      <dgm:prSet presAssocID="{73E1D32D-4E50-4861-9456-B274300626F1}" presName="spaceRect" presStyleCnt="0"/>
      <dgm:spPr/>
    </dgm:pt>
    <dgm:pt modelId="{EBE4B07F-E57E-4351-8B35-9AC95E931FA0}" type="pres">
      <dgm:prSet presAssocID="{73E1D32D-4E50-4861-9456-B274300626F1}" presName="parTx" presStyleLbl="revTx" presStyleIdx="2" presStyleCnt="3">
        <dgm:presLayoutVars>
          <dgm:chMax val="0"/>
          <dgm:chPref val="0"/>
        </dgm:presLayoutVars>
      </dgm:prSet>
      <dgm:spPr/>
    </dgm:pt>
  </dgm:ptLst>
  <dgm:cxnLst>
    <dgm:cxn modelId="{D5BA6745-B852-4D0B-AA8B-2D18412C248E}" type="presOf" srcId="{73E1D32D-4E50-4861-9456-B274300626F1}" destId="{EBE4B07F-E57E-4351-8B35-9AC95E931FA0}" srcOrd="0" destOrd="0" presId="urn:microsoft.com/office/officeart/2018/2/layout/IconVerticalSolidList"/>
    <dgm:cxn modelId="{AB6E8656-AD08-4643-8A1B-9641B9305B4F}" srcId="{915BAB5D-6473-4193-9AA3-0A168C8A03B1}" destId="{9FEACA50-44D8-4945-BD14-09C8D4505B0A}" srcOrd="1" destOrd="0" parTransId="{0EB29CC5-4915-4906-BD5B-A9E34402CA35}" sibTransId="{BDEBC2FB-C5C7-41D3-BCE0-B31D47D8A1D9}"/>
    <dgm:cxn modelId="{B72314A3-1A1E-4700-906E-6C33217232B9}" srcId="{915BAB5D-6473-4193-9AA3-0A168C8A03B1}" destId="{181FBF29-AB00-496E-B09E-F25CA5E6D427}" srcOrd="0" destOrd="0" parTransId="{27BE528E-F94E-42A5-BB80-F121A6780778}" sibTransId="{7BB412AB-5339-4046-8B5A-36A09CAC11B4}"/>
    <dgm:cxn modelId="{979DAAA7-2FB8-431C-A6FC-C695C9EC7B56}" type="presOf" srcId="{9FEACA50-44D8-4945-BD14-09C8D4505B0A}" destId="{DD26ADF1-34FB-4D1B-8D07-0521BF6C8609}" srcOrd="0" destOrd="0" presId="urn:microsoft.com/office/officeart/2018/2/layout/IconVerticalSolidList"/>
    <dgm:cxn modelId="{9A0EAEAB-E3D6-48F3-85A9-703770C0F50F}" type="presOf" srcId="{181FBF29-AB00-496E-B09E-F25CA5E6D427}" destId="{F1AC4D55-18ED-4470-9BD8-C021052CC23D}" srcOrd="0" destOrd="0" presId="urn:microsoft.com/office/officeart/2018/2/layout/IconVerticalSolidList"/>
    <dgm:cxn modelId="{3039D3D4-E84A-4121-AE82-124ED0FF96EF}" type="presOf" srcId="{915BAB5D-6473-4193-9AA3-0A168C8A03B1}" destId="{1E8FF828-8C1C-4A86-8562-894623B8A329}" srcOrd="0" destOrd="0" presId="urn:microsoft.com/office/officeart/2018/2/layout/IconVerticalSolidList"/>
    <dgm:cxn modelId="{D28517F1-8A73-497D-90F4-F151F79D59BB}" srcId="{915BAB5D-6473-4193-9AA3-0A168C8A03B1}" destId="{73E1D32D-4E50-4861-9456-B274300626F1}" srcOrd="2" destOrd="0" parTransId="{2F2C7035-064E-4DDC-89D3-E47DC050A8DC}" sibTransId="{0712ED10-4E69-4B2C-825B-5979BBB12D29}"/>
    <dgm:cxn modelId="{CED861E6-E083-4816-AD6A-72504EDC46DE}" type="presParOf" srcId="{1E8FF828-8C1C-4A86-8562-894623B8A329}" destId="{C370A966-5B66-40BE-B5AE-180F396F335E}" srcOrd="0" destOrd="0" presId="urn:microsoft.com/office/officeart/2018/2/layout/IconVerticalSolidList"/>
    <dgm:cxn modelId="{EA4026E5-B380-471A-A2EA-62EB1D8A9588}" type="presParOf" srcId="{C370A966-5B66-40BE-B5AE-180F396F335E}" destId="{AB05AD52-B080-4D20-ADD8-A8D11C321DD2}" srcOrd="0" destOrd="0" presId="urn:microsoft.com/office/officeart/2018/2/layout/IconVerticalSolidList"/>
    <dgm:cxn modelId="{2BD1DD22-09AC-407D-B554-A39AC11E3873}" type="presParOf" srcId="{C370A966-5B66-40BE-B5AE-180F396F335E}" destId="{247DB3C6-647C-44F1-8A77-DA7CBA6444F6}" srcOrd="1" destOrd="0" presId="urn:microsoft.com/office/officeart/2018/2/layout/IconVerticalSolidList"/>
    <dgm:cxn modelId="{2EB137BC-8958-4B03-B9C8-1F3BB76D9600}" type="presParOf" srcId="{C370A966-5B66-40BE-B5AE-180F396F335E}" destId="{3273D559-CDE6-464F-873B-88B675959BDF}" srcOrd="2" destOrd="0" presId="urn:microsoft.com/office/officeart/2018/2/layout/IconVerticalSolidList"/>
    <dgm:cxn modelId="{F21D34B4-F328-4E5A-BD37-3A43DF4E545E}" type="presParOf" srcId="{C370A966-5B66-40BE-B5AE-180F396F335E}" destId="{F1AC4D55-18ED-4470-9BD8-C021052CC23D}" srcOrd="3" destOrd="0" presId="urn:microsoft.com/office/officeart/2018/2/layout/IconVerticalSolidList"/>
    <dgm:cxn modelId="{85AAC5CE-39E3-4A8D-B143-44B7D93119E3}" type="presParOf" srcId="{1E8FF828-8C1C-4A86-8562-894623B8A329}" destId="{CEA64773-534C-485C-8A7A-EE8BE1D23ED2}" srcOrd="1" destOrd="0" presId="urn:microsoft.com/office/officeart/2018/2/layout/IconVerticalSolidList"/>
    <dgm:cxn modelId="{DE6C0599-1710-418B-8A0D-FE1F86F6AC01}" type="presParOf" srcId="{1E8FF828-8C1C-4A86-8562-894623B8A329}" destId="{238CF34F-67EF-4C46-B0EF-81C49DC228DF}" srcOrd="2" destOrd="0" presId="urn:microsoft.com/office/officeart/2018/2/layout/IconVerticalSolidList"/>
    <dgm:cxn modelId="{6060285E-B2D2-4980-A263-2ACBA895BE56}" type="presParOf" srcId="{238CF34F-67EF-4C46-B0EF-81C49DC228DF}" destId="{93B0372C-2AFB-44B9-BC2E-A368D8EA5E54}" srcOrd="0" destOrd="0" presId="urn:microsoft.com/office/officeart/2018/2/layout/IconVerticalSolidList"/>
    <dgm:cxn modelId="{31B8D863-ADD1-4201-ACB9-07DBF5FBC2F3}" type="presParOf" srcId="{238CF34F-67EF-4C46-B0EF-81C49DC228DF}" destId="{3F41BDF9-9E88-4DB4-A352-E422AD222D1E}" srcOrd="1" destOrd="0" presId="urn:microsoft.com/office/officeart/2018/2/layout/IconVerticalSolidList"/>
    <dgm:cxn modelId="{7C4990B2-4C48-4DA0-9942-36FB44FD1E7A}" type="presParOf" srcId="{238CF34F-67EF-4C46-B0EF-81C49DC228DF}" destId="{E46B6126-A937-4180-B31C-0AEEAFCF60B3}" srcOrd="2" destOrd="0" presId="urn:microsoft.com/office/officeart/2018/2/layout/IconVerticalSolidList"/>
    <dgm:cxn modelId="{C84A4E93-7206-4BC0-B900-7C118E34B417}" type="presParOf" srcId="{238CF34F-67EF-4C46-B0EF-81C49DC228DF}" destId="{DD26ADF1-34FB-4D1B-8D07-0521BF6C8609}" srcOrd="3" destOrd="0" presId="urn:microsoft.com/office/officeart/2018/2/layout/IconVerticalSolidList"/>
    <dgm:cxn modelId="{81A8AFF5-5A66-4468-9F60-82E167D0BC50}" type="presParOf" srcId="{1E8FF828-8C1C-4A86-8562-894623B8A329}" destId="{EE263964-36F9-4A24-92D4-1339EA9E4C72}" srcOrd="3" destOrd="0" presId="urn:microsoft.com/office/officeart/2018/2/layout/IconVerticalSolidList"/>
    <dgm:cxn modelId="{BCC21EC0-572A-4E3F-BD50-A58762BA7265}" type="presParOf" srcId="{1E8FF828-8C1C-4A86-8562-894623B8A329}" destId="{F4D27B1A-C646-426A-910E-4C6E8D995297}" srcOrd="4" destOrd="0" presId="urn:microsoft.com/office/officeart/2018/2/layout/IconVerticalSolidList"/>
    <dgm:cxn modelId="{B2B31AFC-55E3-40FC-B9FF-DC4E20BF7C8E}" type="presParOf" srcId="{F4D27B1A-C646-426A-910E-4C6E8D995297}" destId="{DD415131-88D0-483A-8594-DF2F34B1F0D0}" srcOrd="0" destOrd="0" presId="urn:microsoft.com/office/officeart/2018/2/layout/IconVerticalSolidList"/>
    <dgm:cxn modelId="{0A0C0A79-1527-46CC-A007-C01F6D455819}" type="presParOf" srcId="{F4D27B1A-C646-426A-910E-4C6E8D995297}" destId="{AD89383D-EF59-4E6B-A8D3-A1A15EEFD74C}" srcOrd="1" destOrd="0" presId="urn:microsoft.com/office/officeart/2018/2/layout/IconVerticalSolidList"/>
    <dgm:cxn modelId="{6641B837-3985-4A69-9B8A-BFCC2E64DC7D}" type="presParOf" srcId="{F4D27B1A-C646-426A-910E-4C6E8D995297}" destId="{93B2260A-28C1-4CFF-8E25-CEA7F0820D0B}" srcOrd="2" destOrd="0" presId="urn:microsoft.com/office/officeart/2018/2/layout/IconVerticalSolidList"/>
    <dgm:cxn modelId="{4D0C0BDD-D471-4A3C-A01F-29727739DE55}" type="presParOf" srcId="{F4D27B1A-C646-426A-910E-4C6E8D995297}" destId="{EBE4B07F-E57E-4351-8B35-9AC95E931F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6F030-EDC1-49B2-B299-97725DAC6391}">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F85F-7CE4-45A2-886D-617C7D739183}">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FC0F2-CD75-4153-AACD-8092C724D406}">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Business Understanding</a:t>
          </a:r>
        </a:p>
      </dsp:txBody>
      <dsp:txXfrm>
        <a:off x="1059754" y="4307"/>
        <a:ext cx="5304469" cy="917536"/>
      </dsp:txXfrm>
    </dsp:sp>
    <dsp:sp modelId="{4FA0C179-C505-4F8D-B06D-2C7A9AB1469A}">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E21E9-86CA-44BC-AB2B-8F20896F79FB}">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0137A-B1A2-4EFB-BD55-3F7E4BEFEE9A}">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Data Understanding/Preparation</a:t>
          </a:r>
        </a:p>
      </dsp:txBody>
      <dsp:txXfrm>
        <a:off x="1059754" y="1151227"/>
        <a:ext cx="5304469" cy="917536"/>
      </dsp:txXfrm>
    </dsp:sp>
    <dsp:sp modelId="{C351CB6D-C5AE-4896-BC0B-A8323B277CA6}">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88E74-75E8-4666-983A-C1823FB6DBAA}">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B0AE-A22F-4A9E-B255-593604F34830}">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059754" y="2298147"/>
        <a:ext cx="5304469" cy="917536"/>
      </dsp:txXfrm>
    </dsp:sp>
    <dsp:sp modelId="{CD20A262-817D-4081-860E-4C817FD0476E}">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03374-AA00-4F1B-B682-2D0B73F42067}">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410AD-E28B-4CF6-977B-0DC83BEC534C}">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Modeling</a:t>
          </a:r>
        </a:p>
      </dsp:txBody>
      <dsp:txXfrm>
        <a:off x="1059754" y="3445068"/>
        <a:ext cx="5304469" cy="917536"/>
      </dsp:txXfrm>
    </dsp:sp>
    <dsp:sp modelId="{CBC7CD65-6341-4F21-B5F0-214C8F371CBA}">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D841C-268C-4784-BA7E-DEAA8ADB1AA0}">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E5B85-6E62-46C3-8442-DD0CC29F6B7F}">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Evaluation/Results</a:t>
          </a:r>
        </a:p>
      </dsp:txBody>
      <dsp:txXfrm>
        <a:off x="1059754" y="4591988"/>
        <a:ext cx="5304469" cy="917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6F030-EDC1-49B2-B299-97725DAC6391}">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F85F-7CE4-45A2-886D-617C7D739183}">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FC0F2-CD75-4153-AACD-8092C724D406}">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Business Understanding</a:t>
          </a:r>
        </a:p>
      </dsp:txBody>
      <dsp:txXfrm>
        <a:off x="1059754" y="4307"/>
        <a:ext cx="5304469" cy="917536"/>
      </dsp:txXfrm>
    </dsp:sp>
    <dsp:sp modelId="{4FA0C179-C505-4F8D-B06D-2C7A9AB1469A}">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E21E9-86CA-44BC-AB2B-8F20896F79FB}">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0137A-B1A2-4EFB-BD55-3F7E4BEFEE9A}">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Data Understanding/Preparation</a:t>
          </a:r>
        </a:p>
      </dsp:txBody>
      <dsp:txXfrm>
        <a:off x="1059754" y="1151227"/>
        <a:ext cx="5304469" cy="917536"/>
      </dsp:txXfrm>
    </dsp:sp>
    <dsp:sp modelId="{C351CB6D-C5AE-4896-BC0B-A8323B277CA6}">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88E74-75E8-4666-983A-C1823FB6DBAA}">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B0AE-A22F-4A9E-B255-593604F34830}">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059754" y="2298147"/>
        <a:ext cx="5304469" cy="917536"/>
      </dsp:txXfrm>
    </dsp:sp>
    <dsp:sp modelId="{CD20A262-817D-4081-860E-4C817FD0476E}">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03374-AA00-4F1B-B682-2D0B73F42067}">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410AD-E28B-4CF6-977B-0DC83BEC534C}">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Modeling</a:t>
          </a:r>
        </a:p>
      </dsp:txBody>
      <dsp:txXfrm>
        <a:off x="1059754" y="3445068"/>
        <a:ext cx="5304469" cy="917536"/>
      </dsp:txXfrm>
    </dsp:sp>
    <dsp:sp modelId="{CBC7CD65-6341-4F21-B5F0-214C8F371CBA}">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D841C-268C-4784-BA7E-DEAA8ADB1AA0}">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E5B85-6E62-46C3-8442-DD0CC29F6B7F}">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Evaluation/Results</a:t>
          </a:r>
        </a:p>
      </dsp:txBody>
      <dsp:txXfrm>
        <a:off x="1059754" y="4591988"/>
        <a:ext cx="5304469" cy="917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6F030-EDC1-49B2-B299-97725DAC6391}">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F85F-7CE4-45A2-886D-617C7D739183}">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FC0F2-CD75-4153-AACD-8092C724D406}">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Business Understanding</a:t>
          </a:r>
        </a:p>
      </dsp:txBody>
      <dsp:txXfrm>
        <a:off x="1059754" y="4307"/>
        <a:ext cx="5304469" cy="917536"/>
      </dsp:txXfrm>
    </dsp:sp>
    <dsp:sp modelId="{4FA0C179-C505-4F8D-B06D-2C7A9AB1469A}">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E21E9-86CA-44BC-AB2B-8F20896F79FB}">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0137A-B1A2-4EFB-BD55-3F7E4BEFEE9A}">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Data Understanding/Preparation</a:t>
          </a:r>
        </a:p>
      </dsp:txBody>
      <dsp:txXfrm>
        <a:off x="1059754" y="1151227"/>
        <a:ext cx="5304469" cy="917536"/>
      </dsp:txXfrm>
    </dsp:sp>
    <dsp:sp modelId="{C351CB6D-C5AE-4896-BC0B-A8323B277CA6}">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88E74-75E8-4666-983A-C1823FB6DBAA}">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B0AE-A22F-4A9E-B255-593604F34830}">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059754" y="2298147"/>
        <a:ext cx="5304469" cy="917536"/>
      </dsp:txXfrm>
    </dsp:sp>
    <dsp:sp modelId="{CD20A262-817D-4081-860E-4C817FD0476E}">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03374-AA00-4F1B-B682-2D0B73F42067}">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410AD-E28B-4CF6-977B-0DC83BEC534C}">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Modeling</a:t>
          </a:r>
        </a:p>
      </dsp:txBody>
      <dsp:txXfrm>
        <a:off x="1059754" y="3445068"/>
        <a:ext cx="5304469" cy="917536"/>
      </dsp:txXfrm>
    </dsp:sp>
    <dsp:sp modelId="{CBC7CD65-6341-4F21-B5F0-214C8F371CBA}">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D841C-268C-4784-BA7E-DEAA8ADB1AA0}">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E5B85-6E62-46C3-8442-DD0CC29F6B7F}">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Evaluation/Results</a:t>
          </a:r>
        </a:p>
      </dsp:txBody>
      <dsp:txXfrm>
        <a:off x="1059754" y="4591988"/>
        <a:ext cx="5304469" cy="9175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6F030-EDC1-49B2-B299-97725DAC6391}">
      <dsp:nvSpPr>
        <dsp:cNvPr id="0" name=""/>
        <dsp:cNvSpPr/>
      </dsp:nvSpPr>
      <dsp:spPr>
        <a:xfrm>
          <a:off x="0" y="430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F85F-7CE4-45A2-886D-617C7D739183}">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FC0F2-CD75-4153-AACD-8092C724D406}">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Business Understanding</a:t>
          </a:r>
        </a:p>
      </dsp:txBody>
      <dsp:txXfrm>
        <a:off x="1059754" y="4307"/>
        <a:ext cx="5304469" cy="917536"/>
      </dsp:txXfrm>
    </dsp:sp>
    <dsp:sp modelId="{4FA0C179-C505-4F8D-B06D-2C7A9AB1469A}">
      <dsp:nvSpPr>
        <dsp:cNvPr id="0" name=""/>
        <dsp:cNvSpPr/>
      </dsp:nvSpPr>
      <dsp:spPr>
        <a:xfrm>
          <a:off x="0" y="115122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E21E9-86CA-44BC-AB2B-8F20896F79FB}">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0137A-B1A2-4EFB-BD55-3F7E4BEFEE9A}">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Data Understanding/Preparation</a:t>
          </a:r>
        </a:p>
      </dsp:txBody>
      <dsp:txXfrm>
        <a:off x="1059754" y="1151227"/>
        <a:ext cx="5304469" cy="917536"/>
      </dsp:txXfrm>
    </dsp:sp>
    <dsp:sp modelId="{C351CB6D-C5AE-4896-BC0B-A8323B277CA6}">
      <dsp:nvSpPr>
        <dsp:cNvPr id="0" name=""/>
        <dsp:cNvSpPr/>
      </dsp:nvSpPr>
      <dsp:spPr>
        <a:xfrm>
          <a:off x="0" y="2298147"/>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88E74-75E8-4666-983A-C1823FB6DBAA}">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B0AE-A22F-4A9E-B255-593604F34830}">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059754" y="2298147"/>
        <a:ext cx="5304469" cy="917536"/>
      </dsp:txXfrm>
    </dsp:sp>
    <dsp:sp modelId="{CD20A262-817D-4081-860E-4C817FD0476E}">
      <dsp:nvSpPr>
        <dsp:cNvPr id="0" name=""/>
        <dsp:cNvSpPr/>
      </dsp:nvSpPr>
      <dsp:spPr>
        <a:xfrm>
          <a:off x="0" y="344506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03374-AA00-4F1B-B682-2D0B73F42067}">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410AD-E28B-4CF6-977B-0DC83BEC534C}">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Modeling</a:t>
          </a:r>
        </a:p>
      </dsp:txBody>
      <dsp:txXfrm>
        <a:off x="1059754" y="3445068"/>
        <a:ext cx="5304469" cy="917536"/>
      </dsp:txXfrm>
    </dsp:sp>
    <dsp:sp modelId="{CBC7CD65-6341-4F21-B5F0-214C8F371CBA}">
      <dsp:nvSpPr>
        <dsp:cNvPr id="0" name=""/>
        <dsp:cNvSpPr/>
      </dsp:nvSpPr>
      <dsp:spPr>
        <a:xfrm>
          <a:off x="0" y="4591988"/>
          <a:ext cx="6364224"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D841C-268C-4784-BA7E-DEAA8ADB1AA0}">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E5B85-6E62-46C3-8442-DD0CC29F6B7F}">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100000"/>
            </a:lnSpc>
            <a:spcBef>
              <a:spcPct val="0"/>
            </a:spcBef>
            <a:spcAft>
              <a:spcPct val="35000"/>
            </a:spcAft>
            <a:buNone/>
          </a:pPr>
          <a:r>
            <a:rPr lang="en-US" sz="1900" kern="1200"/>
            <a:t>Evaluation/Results</a:t>
          </a:r>
        </a:p>
      </dsp:txBody>
      <dsp:txXfrm>
        <a:off x="1059754" y="4591988"/>
        <a:ext cx="5304469" cy="917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0C179-C505-4F8D-B06D-2C7A9AB1469A}">
      <dsp:nvSpPr>
        <dsp:cNvPr id="0" name=""/>
        <dsp:cNvSpPr/>
      </dsp:nvSpPr>
      <dsp:spPr>
        <a:xfrm>
          <a:off x="0" y="900968"/>
          <a:ext cx="6266278" cy="16442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E21E9-86CA-44BC-AB2B-8F20896F79FB}">
      <dsp:nvSpPr>
        <dsp:cNvPr id="0" name=""/>
        <dsp:cNvSpPr/>
      </dsp:nvSpPr>
      <dsp:spPr>
        <a:xfrm>
          <a:off x="451407" y="1268181"/>
          <a:ext cx="909782" cy="909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0137A-B1A2-4EFB-BD55-3F7E4BEFEE9A}">
      <dsp:nvSpPr>
        <dsp:cNvPr id="0" name=""/>
        <dsp:cNvSpPr/>
      </dsp:nvSpPr>
      <dsp:spPr>
        <a:xfrm>
          <a:off x="1861570" y="895997"/>
          <a:ext cx="4453681" cy="165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064" tIns="175064" rIns="175064" bIns="175064" numCol="1" spcCol="1270" anchor="ctr" anchorCtr="0">
          <a:noAutofit/>
        </a:bodyPr>
        <a:lstStyle/>
        <a:p>
          <a:pPr marL="0" lvl="0" indent="0" algn="l" defTabSz="1111250">
            <a:lnSpc>
              <a:spcPct val="100000"/>
            </a:lnSpc>
            <a:spcBef>
              <a:spcPct val="0"/>
            </a:spcBef>
            <a:spcAft>
              <a:spcPct val="35000"/>
            </a:spcAft>
            <a:buNone/>
          </a:pPr>
          <a:r>
            <a:rPr lang="en-US" sz="2500" b="1" kern="1200">
              <a:latin typeface="Calibri Light" panose="020F0302020204030204"/>
            </a:rPr>
            <a:t>Time Series Linear</a:t>
          </a:r>
          <a:r>
            <a:rPr lang="en-US" sz="2500" b="1" kern="1200"/>
            <a:t> </a:t>
          </a:r>
          <a:r>
            <a:rPr lang="en-US" sz="2500" kern="1200"/>
            <a:t>Regression</a:t>
          </a:r>
        </a:p>
      </dsp:txBody>
      <dsp:txXfrm>
        <a:off x="1861570" y="895997"/>
        <a:ext cx="4453681" cy="1654149"/>
      </dsp:txXfrm>
    </dsp:sp>
    <dsp:sp modelId="{CBC7CD65-6341-4F21-B5F0-214C8F371CBA}">
      <dsp:nvSpPr>
        <dsp:cNvPr id="0" name=""/>
        <dsp:cNvSpPr/>
      </dsp:nvSpPr>
      <dsp:spPr>
        <a:xfrm>
          <a:off x="0" y="2963684"/>
          <a:ext cx="6364224" cy="1654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D841C-268C-4784-BA7E-DEAA8ADB1AA0}">
      <dsp:nvSpPr>
        <dsp:cNvPr id="0" name=""/>
        <dsp:cNvSpPr/>
      </dsp:nvSpPr>
      <dsp:spPr>
        <a:xfrm>
          <a:off x="500380" y="3335868"/>
          <a:ext cx="909782" cy="909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E5B85-6E62-46C3-8442-DD0CC29F6B7F}">
      <dsp:nvSpPr>
        <dsp:cNvPr id="0" name=""/>
        <dsp:cNvSpPr/>
      </dsp:nvSpPr>
      <dsp:spPr>
        <a:xfrm>
          <a:off x="1910542" y="2963684"/>
          <a:ext cx="4453681" cy="1654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064" tIns="175064" rIns="175064" bIns="175064" numCol="1" spcCol="1270" anchor="ctr" anchorCtr="0">
          <a:noAutofit/>
        </a:bodyPr>
        <a:lstStyle/>
        <a:p>
          <a:pPr marL="0" lvl="0" indent="0" algn="l" defTabSz="1111250">
            <a:lnSpc>
              <a:spcPct val="100000"/>
            </a:lnSpc>
            <a:spcBef>
              <a:spcPct val="0"/>
            </a:spcBef>
            <a:spcAft>
              <a:spcPct val="35000"/>
            </a:spcAft>
            <a:buNone/>
          </a:pPr>
          <a:r>
            <a:rPr lang="en-US" sz="2500" kern="1200"/>
            <a:t>Dynamic Linear Regression</a:t>
          </a:r>
          <a:r>
            <a:rPr lang="en-US" sz="2500" kern="1200">
              <a:latin typeface="Calibri Light" panose="020F0302020204030204"/>
            </a:rPr>
            <a:t> </a:t>
          </a:r>
          <a:endParaRPr lang="en-US" sz="2500" kern="1200"/>
        </a:p>
      </dsp:txBody>
      <dsp:txXfrm>
        <a:off x="1910542" y="2963684"/>
        <a:ext cx="4453681" cy="16541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5AD52-B080-4D20-ADD8-A8D11C321DD2}">
      <dsp:nvSpPr>
        <dsp:cNvPr id="0" name=""/>
        <dsp:cNvSpPr/>
      </dsp:nvSpPr>
      <dsp:spPr>
        <a:xfrm>
          <a:off x="0" y="677"/>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DB3C6-647C-44F1-8A77-DA7CBA6444F6}">
      <dsp:nvSpPr>
        <dsp:cNvPr id="0" name=""/>
        <dsp:cNvSpPr/>
      </dsp:nvSpPr>
      <dsp:spPr>
        <a:xfrm>
          <a:off x="479219" y="357121"/>
          <a:ext cx="871308" cy="871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C4D55-18ED-4470-9BD8-C021052CC23D}">
      <dsp:nvSpPr>
        <dsp:cNvPr id="0" name=""/>
        <dsp:cNvSpPr/>
      </dsp:nvSpPr>
      <dsp:spPr>
        <a:xfrm>
          <a:off x="1829748" y="677"/>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1111250">
            <a:lnSpc>
              <a:spcPct val="100000"/>
            </a:lnSpc>
            <a:spcBef>
              <a:spcPct val="0"/>
            </a:spcBef>
            <a:spcAft>
              <a:spcPct val="35000"/>
            </a:spcAft>
            <a:buNone/>
          </a:pPr>
          <a:r>
            <a:rPr lang="en-US" sz="2500" kern="1200"/>
            <a:t>Used data for 20 years only</a:t>
          </a:r>
        </a:p>
      </dsp:txBody>
      <dsp:txXfrm>
        <a:off x="1829748" y="677"/>
        <a:ext cx="4725598" cy="1584197"/>
      </dsp:txXfrm>
    </dsp:sp>
    <dsp:sp modelId="{93B0372C-2AFB-44B9-BC2E-A368D8EA5E54}">
      <dsp:nvSpPr>
        <dsp:cNvPr id="0" name=""/>
        <dsp:cNvSpPr/>
      </dsp:nvSpPr>
      <dsp:spPr>
        <a:xfrm>
          <a:off x="0" y="1980924"/>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1BDF9-9E88-4DB4-A352-E422AD222D1E}">
      <dsp:nvSpPr>
        <dsp:cNvPr id="0" name=""/>
        <dsp:cNvSpPr/>
      </dsp:nvSpPr>
      <dsp:spPr>
        <a:xfrm>
          <a:off x="479219" y="2337369"/>
          <a:ext cx="871308" cy="871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6ADF1-34FB-4D1B-8D07-0521BF6C8609}">
      <dsp:nvSpPr>
        <dsp:cNvPr id="0" name=""/>
        <dsp:cNvSpPr/>
      </dsp:nvSpPr>
      <dsp:spPr>
        <a:xfrm>
          <a:off x="1829748" y="1980924"/>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1111250" rtl="0">
            <a:lnSpc>
              <a:spcPct val="100000"/>
            </a:lnSpc>
            <a:spcBef>
              <a:spcPct val="0"/>
            </a:spcBef>
            <a:spcAft>
              <a:spcPct val="35000"/>
            </a:spcAft>
            <a:buNone/>
          </a:pPr>
          <a:r>
            <a:rPr lang="en-US" sz="2500" kern="1200"/>
            <a:t>Only made use of </a:t>
          </a:r>
          <a:r>
            <a:rPr lang="en-US" sz="2500" kern="1200">
              <a:latin typeface="Calibri Light" panose="020F0302020204030204"/>
            </a:rPr>
            <a:t>8 leading</a:t>
          </a:r>
          <a:r>
            <a:rPr lang="en-US" sz="2500" kern="1200"/>
            <a:t> indicators for analysis</a:t>
          </a:r>
        </a:p>
      </dsp:txBody>
      <dsp:txXfrm>
        <a:off x="1829748" y="1980924"/>
        <a:ext cx="4725598" cy="1584197"/>
      </dsp:txXfrm>
    </dsp:sp>
    <dsp:sp modelId="{DD415131-88D0-483A-8594-DF2F34B1F0D0}">
      <dsp:nvSpPr>
        <dsp:cNvPr id="0" name=""/>
        <dsp:cNvSpPr/>
      </dsp:nvSpPr>
      <dsp:spPr>
        <a:xfrm>
          <a:off x="0" y="3961171"/>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9383D-EF59-4E6B-A8D3-A1A15EEFD74C}">
      <dsp:nvSpPr>
        <dsp:cNvPr id="0" name=""/>
        <dsp:cNvSpPr/>
      </dsp:nvSpPr>
      <dsp:spPr>
        <a:xfrm>
          <a:off x="479219" y="4317616"/>
          <a:ext cx="871308" cy="871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4B07F-E57E-4351-8B35-9AC95E931FA0}">
      <dsp:nvSpPr>
        <dsp:cNvPr id="0" name=""/>
        <dsp:cNvSpPr/>
      </dsp:nvSpPr>
      <dsp:spPr>
        <a:xfrm>
          <a:off x="1829748" y="3961171"/>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1111250">
            <a:lnSpc>
              <a:spcPct val="100000"/>
            </a:lnSpc>
            <a:spcBef>
              <a:spcPct val="0"/>
            </a:spcBef>
            <a:spcAft>
              <a:spcPct val="35000"/>
            </a:spcAft>
            <a:buNone/>
          </a:pPr>
          <a:r>
            <a:rPr lang="en-US" sz="2500" kern="1200"/>
            <a:t>Made assumptions that the accuracies used determine the best model</a:t>
          </a:r>
        </a:p>
      </dsp:txBody>
      <dsp:txXfrm>
        <a:off x="1829748" y="3961171"/>
        <a:ext cx="4725598" cy="15841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406B6-DAA8-49DB-B446-44D129E6F334}" type="datetimeFigureOut">
              <a:rPr lang="en-IN" smtClean="0"/>
              <a:t>02-05-2023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3AB9B-483D-42C3-BCA0-6414F432A5B6}" type="slidenum">
              <a:rPr lang="en-IN" smtClean="0"/>
              <a:t>‹#›</a:t>
            </a:fld>
            <a:endParaRPr lang="en-IN"/>
          </a:p>
        </p:txBody>
      </p:sp>
    </p:spTree>
    <p:extLst>
      <p:ext uri="{BB962C8B-B14F-4D97-AF65-F5344CB8AC3E}">
        <p14:creationId xmlns:p14="http://schemas.microsoft.com/office/powerpoint/2010/main" val="15388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Today we are going to explain our project in 5 different sections. In the beginning, we'll tell you about the overall problem and explain the ideas and data behind it. Then, we'll move on to our approach when it comes to forecasting. Finally, we'll explain our results. </a:t>
            </a:r>
          </a:p>
        </p:txBody>
      </p:sp>
      <p:sp>
        <p:nvSpPr>
          <p:cNvPr id="4" name="Slide Number Placeholder 3"/>
          <p:cNvSpPr>
            <a:spLocks noGrp="1"/>
          </p:cNvSpPr>
          <p:nvPr>
            <p:ph type="sldNum" sz="quarter" idx="5"/>
          </p:nvPr>
        </p:nvSpPr>
        <p:spPr/>
        <p:txBody>
          <a:bodyPr/>
          <a:lstStyle/>
          <a:p>
            <a:fld id="{92E3AB9B-483D-42C3-BCA0-6414F432A5B6}" type="slidenum">
              <a:rPr lang="en-IN" smtClean="0"/>
              <a:t>2</a:t>
            </a:fld>
            <a:endParaRPr lang="en-IN"/>
          </a:p>
        </p:txBody>
      </p:sp>
    </p:spTree>
    <p:extLst>
      <p:ext uri="{BB962C8B-B14F-4D97-AF65-F5344CB8AC3E}">
        <p14:creationId xmlns:p14="http://schemas.microsoft.com/office/powerpoint/2010/main" val="4078359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Correlation Plots provides p-values and confidence intervals to help us determine the statistical significance of the correlations. The stronger the </a:t>
            </a:r>
            <a:r>
              <a:rPr lang="en-IN" err="1"/>
              <a:t>color</a:t>
            </a:r>
            <a:r>
              <a:rPr lang="en-IN"/>
              <a:t> and the bigger the size, the higher the correlation.</a:t>
            </a:r>
            <a:endParaRPr lang="en-US"/>
          </a:p>
          <a:p>
            <a:r>
              <a:rPr lang="en-IN"/>
              <a:t>The stronger the correlation, the more difficult it is to change one variable without changing another. It becomes difficult for the model to estimate the relationship between each independent variable and the dependent variable independently because the independent variables tend to change in unison.</a:t>
            </a:r>
            <a:endParaRPr lang="en-IN">
              <a:cs typeface="Calibri"/>
            </a:endParaRPr>
          </a:p>
          <a:p>
            <a:r>
              <a:rPr lang="en-IN" b="1" err="1"/>
              <a:t>Corrplot</a:t>
            </a:r>
            <a:r>
              <a:rPr lang="en-IN" b="1"/>
              <a:t> for Materials</a:t>
            </a:r>
            <a:endParaRPr lang="en-IN">
              <a:cs typeface="Calibri"/>
            </a:endParaRPr>
          </a:p>
          <a:p>
            <a:r>
              <a:rPr lang="en-IN" b="0"/>
              <a:t>The correlation plot shows the variables that do not have more than an absolute value of 0.7 as the correlation coefficient. A combination of these variables are used for the modelling.</a:t>
            </a:r>
            <a:endParaRPr lang="en-IN" b="0">
              <a:cs typeface="Calibri"/>
            </a:endParaRPr>
          </a:p>
          <a:p>
            <a:r>
              <a:rPr lang="en-IN" b="1" err="1">
                <a:cs typeface="Calibri"/>
              </a:rPr>
              <a:t>Corrplot</a:t>
            </a:r>
            <a:r>
              <a:rPr lang="en-IN" b="1">
                <a:cs typeface="Calibri"/>
              </a:rPr>
              <a:t> for Consumer Staples</a:t>
            </a:r>
          </a:p>
          <a:p>
            <a:r>
              <a:rPr lang="en-IN">
                <a:cs typeface="Calibri"/>
              </a:rPr>
              <a:t>The correlation plot shows the variables that do not have more than an absolute value of 0.7 as the correlation coefficient. A combination of these variables are used for the modelling.</a:t>
            </a:r>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11</a:t>
            </a:fld>
            <a:endParaRPr lang="en-IN"/>
          </a:p>
        </p:txBody>
      </p:sp>
    </p:spTree>
    <p:extLst>
      <p:ext uri="{BB962C8B-B14F-4D97-AF65-F5344CB8AC3E}">
        <p14:creationId xmlns:p14="http://schemas.microsoft.com/office/powerpoint/2010/main" val="2224192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Vector Autoregression (VAR) model is being used to </a:t>
            </a:r>
            <a:r>
              <a:rPr lang="en-IN" err="1"/>
              <a:t>analyze</a:t>
            </a:r>
            <a:r>
              <a:rPr lang="en-IN"/>
              <a:t> the impact of several macroeconomic variables on the returns of ETFs, which is an exchange-traded fund that tracks different sectors of the U.S. stock market. In this context, the VAR model is used to estimate how changes in GDP growth, inflation rate, unemployment rate, federal funds rate, M2 money stock, building permits, and Purchasing Managers' Index (PMI) affect the returns of the ETF. After fitting the VAR model, Impulse Response Functions (IRFs) are plotted for each macroeconomic variable on an ETF’s returns.</a:t>
            </a:r>
            <a:endParaRPr lang="en-US"/>
          </a:p>
          <a:p>
            <a:r>
              <a:rPr lang="en-IN"/>
              <a:t>The plots present the estimated impact on an ETF’s returns (y- axis) over the next six quarters (x-axis) following a one standard deviation increase in the corresponding macroeconomic variable. The solid line in the middle is the estimated impact, while the dashed lines above and below represent the upper and lower bounds of a 95% confidence interval for this estimate. If the interval contains zero, it indicates that the impact is not statistically significant at the 5% level.</a:t>
            </a:r>
            <a:endParaRPr lang="en-IN">
              <a:cs typeface="Calibri"/>
            </a:endParaRPr>
          </a:p>
          <a:p>
            <a:endParaRPr lang="en-IN">
              <a:cs typeface="Calibri"/>
            </a:endParaRPr>
          </a:p>
          <a:p>
            <a:endParaRPr lang="en-IN" b="1"/>
          </a:p>
          <a:p>
            <a:r>
              <a:rPr lang="en-IN" b="1"/>
              <a:t>Macro Plot for Materials</a:t>
            </a:r>
            <a:endParaRPr lang="en-IN" b="1">
              <a:cs typeface="Calibri"/>
            </a:endParaRPr>
          </a:p>
          <a:p>
            <a:r>
              <a:rPr lang="en-IN" b="0"/>
              <a:t>In this plot, we can see the effects of 7 different macroeconomic leading indicators on the </a:t>
            </a:r>
            <a:r>
              <a:rPr lang="en-IN"/>
              <a:t>Materials </a:t>
            </a:r>
            <a:r>
              <a:rPr lang="en-IN" b="0"/>
              <a:t>sector ETF. This has been determined through the data from the ETF data on Yahoo Finance. We can determine from the plot that the variables that highly effect this ETF are:</a:t>
            </a:r>
            <a:endParaRPr lang="en-IN" b="0">
              <a:cs typeface="Calibri"/>
            </a:endParaRPr>
          </a:p>
          <a:p>
            <a:pPr marL="228600" indent="-228600">
              <a:buAutoNum type="arabicPeriod"/>
            </a:pPr>
            <a:r>
              <a:rPr lang="en-IN" b="0"/>
              <a:t>Federal funds rate</a:t>
            </a:r>
            <a:endParaRPr lang="en-IN" b="0">
              <a:cs typeface="Calibri"/>
            </a:endParaRPr>
          </a:p>
          <a:p>
            <a:pPr marL="228600" indent="-228600">
              <a:buAutoNum type="arabicPeriod"/>
            </a:pPr>
            <a:r>
              <a:rPr lang="en-IN" b="0"/>
              <a:t>Building Permits</a:t>
            </a:r>
            <a:endParaRPr lang="en-IN" b="0">
              <a:cs typeface="Calibri"/>
            </a:endParaRPr>
          </a:p>
          <a:p>
            <a:pPr marL="228600" indent="-228600">
              <a:buAutoNum type="arabicPeriod"/>
            </a:pPr>
            <a:r>
              <a:rPr lang="en-IN">
                <a:cs typeface="Calibri"/>
              </a:rPr>
              <a:t>Money Stock (m2)</a:t>
            </a:r>
            <a:endParaRPr lang="en-IN"/>
          </a:p>
          <a:p>
            <a:pPr marL="0" indent="0">
              <a:buNone/>
            </a:pPr>
            <a:r>
              <a:rPr lang="en-IN" b="0"/>
              <a:t>These </a:t>
            </a:r>
            <a:r>
              <a:rPr lang="en-IN"/>
              <a:t>3</a:t>
            </a:r>
            <a:r>
              <a:rPr lang="en-IN" b="0"/>
              <a:t> variables are used to determine the difference in forecasts and whether they help in improving the earnings forecast or not.</a:t>
            </a:r>
            <a:endParaRPr lang="en-IN" b="0">
              <a:cs typeface="Calibri"/>
            </a:endParaRPr>
          </a:p>
          <a:p>
            <a:endParaRPr lang="en-IN">
              <a:cs typeface="Calibri" panose="020F0502020204030204"/>
            </a:endParaRPr>
          </a:p>
          <a:p>
            <a:endParaRPr lang="en-IN">
              <a:cs typeface="Calibri" panose="020F0502020204030204"/>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12</a:t>
            </a:fld>
            <a:endParaRPr lang="en-IN"/>
          </a:p>
        </p:txBody>
      </p:sp>
    </p:spTree>
    <p:extLst>
      <p:ext uri="{BB962C8B-B14F-4D97-AF65-F5344CB8AC3E}">
        <p14:creationId xmlns:p14="http://schemas.microsoft.com/office/powerpoint/2010/main" val="63527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 for Consumer Staples</a:t>
            </a:r>
            <a:endParaRPr lang="en-IN" b="1">
              <a:cs typeface="Calibri"/>
            </a:endParaRPr>
          </a:p>
          <a:p>
            <a:r>
              <a:rPr lang="en-IN" b="0"/>
              <a:t>In this plot, we can see the effects of 7 different macroeconomic leading indicators on the Consumer Staples sector ETF. This has been determined through the data from the ETF data on Yahoo Finance. We can determine from the plot that the variables that highly effect this ETF are:</a:t>
            </a:r>
            <a:endParaRPr lang="en-IN" b="0">
              <a:cs typeface="Calibri"/>
            </a:endParaRPr>
          </a:p>
          <a:p>
            <a:pPr marL="228600" indent="-228600">
              <a:buAutoNum type="arabicPeriod"/>
            </a:pPr>
            <a:r>
              <a:rPr lang="en-IN" b="0"/>
              <a:t>Federal funds rate</a:t>
            </a:r>
            <a:endParaRPr lang="en-IN" b="0">
              <a:cs typeface="Calibri"/>
            </a:endParaRPr>
          </a:p>
          <a:p>
            <a:pPr marL="228600" indent="-228600">
              <a:buAutoNum type="arabicPeriod"/>
            </a:pPr>
            <a:r>
              <a:rPr lang="en-IN" b="0"/>
              <a:t>Building Permits</a:t>
            </a:r>
            <a:endParaRPr lang="en-IN" b="0">
              <a:cs typeface="Calibri"/>
            </a:endParaRPr>
          </a:p>
          <a:p>
            <a:pPr marL="0" indent="0">
              <a:buNone/>
            </a:pPr>
            <a:r>
              <a:rPr lang="en-IN" b="0"/>
              <a:t>These 2 variables are used to determine the difference in forecasts and whether they help in improving the earnings forecast or not.</a:t>
            </a:r>
            <a:endParaRPr lang="en-IN" b="0">
              <a:cs typeface="Calibri"/>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13</a:t>
            </a:fld>
            <a:endParaRPr lang="en-IN"/>
          </a:p>
        </p:txBody>
      </p:sp>
    </p:spTree>
    <p:extLst>
      <p:ext uri="{BB962C8B-B14F-4D97-AF65-F5344CB8AC3E}">
        <p14:creationId xmlns:p14="http://schemas.microsoft.com/office/powerpoint/2010/main" val="344848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14</a:t>
            </a:fld>
            <a:endParaRPr lang="en-IN"/>
          </a:p>
        </p:txBody>
      </p:sp>
    </p:spTree>
    <p:extLst>
      <p:ext uri="{BB962C8B-B14F-4D97-AF65-F5344CB8AC3E}">
        <p14:creationId xmlns:p14="http://schemas.microsoft.com/office/powerpoint/2010/main" val="91916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attempted various models. First tried the basic linear regression to understand the nature of the variables’ </a:t>
            </a:r>
            <a:r>
              <a:rPr lang="en-IN" err="1"/>
              <a:t>behavior</a:t>
            </a:r>
            <a:r>
              <a:rPr lang="en-IN"/>
              <a:t> and then moved on to the time-series linear regression model, </a:t>
            </a:r>
            <a:r>
              <a:rPr lang="en-IN" err="1"/>
              <a:t>VaR</a:t>
            </a:r>
            <a:r>
              <a:rPr lang="en-IN"/>
              <a:t> model, dynamic linear regression model, moving average model, ARIMA model among others. </a:t>
            </a:r>
            <a:r>
              <a:rPr lang="en-US" sz="1800" b="0" i="0">
                <a:solidFill>
                  <a:srgbClr val="000000"/>
                </a:solidFill>
                <a:effectLst/>
                <a:latin typeface="Calibri"/>
                <a:cs typeface="Calibri"/>
              </a:rPr>
              <a:t>Eventually made use of time-series linear regression and dynamic linear regression with time-series data for the modeling since ARIMA and Moving Average are used for univariate time-series</a:t>
            </a:r>
            <a:r>
              <a:rPr lang="en-US" sz="1800">
                <a:solidFill>
                  <a:srgbClr val="000000"/>
                </a:solidFill>
                <a:latin typeface="Calibri"/>
                <a:cs typeface="Calibri"/>
              </a:rPr>
              <a:t>.</a:t>
            </a:r>
            <a:endParaRPr lang="en-IN">
              <a:solidFill>
                <a:srgbClr val="000000"/>
              </a:solidFill>
              <a:latin typeface="Calibri"/>
              <a:cs typeface="Calibri"/>
            </a:endParaRPr>
          </a:p>
          <a:p>
            <a:endParaRPr lang="en-US" sz="1800">
              <a:solidFill>
                <a:srgbClr val="000000"/>
              </a:solidFill>
              <a:latin typeface="Calibri"/>
              <a:cs typeface="Calibri"/>
            </a:endParaRPr>
          </a:p>
          <a:p>
            <a:r>
              <a:rPr lang="en-US" sz="1800">
                <a:solidFill>
                  <a:srgbClr val="000000"/>
                </a:solidFill>
                <a:latin typeface="Calibri"/>
                <a:cs typeface="Calibri"/>
              </a:rPr>
              <a:t>We</a:t>
            </a:r>
            <a:r>
              <a:rPr lang="en-US" sz="1800" b="0" i="0">
                <a:solidFill>
                  <a:srgbClr val="000000"/>
                </a:solidFill>
                <a:effectLst/>
                <a:latin typeface="Calibri"/>
                <a:cs typeface="Calibri"/>
              </a:rPr>
              <a:t> attempted modeling on both quarterly and annual data, and eventually went for annual forecasting </a:t>
            </a:r>
            <a:r>
              <a:rPr lang="en-US" sz="1800">
                <a:solidFill>
                  <a:srgbClr val="000000"/>
                </a:solidFill>
                <a:latin typeface="Calibri"/>
                <a:cs typeface="Calibri"/>
              </a:rPr>
              <a:t>on Time-Series Linear Regression model since </a:t>
            </a:r>
            <a:r>
              <a:rPr lang="en-US" sz="1800" b="0" i="0">
                <a:solidFill>
                  <a:srgbClr val="000000"/>
                </a:solidFill>
                <a:effectLst/>
                <a:latin typeface="Calibri"/>
                <a:cs typeface="Calibri"/>
              </a:rPr>
              <a:t>we had to compare our forecasts with those of the analysts and their forecasts were </a:t>
            </a:r>
            <a:r>
              <a:rPr lang="en-US" sz="1800">
                <a:solidFill>
                  <a:srgbClr val="000000"/>
                </a:solidFill>
                <a:latin typeface="Calibri"/>
                <a:cs typeface="Calibri"/>
              </a:rPr>
              <a:t>annual</a:t>
            </a:r>
            <a:r>
              <a:rPr lang="en-US" sz="1800" b="0" i="0">
                <a:solidFill>
                  <a:srgbClr val="000000"/>
                </a:solidFill>
                <a:effectLst/>
                <a:latin typeface="Calibri"/>
                <a:cs typeface="Calibri"/>
              </a:rPr>
              <a:t>.</a:t>
            </a:r>
            <a:r>
              <a:rPr lang="en-US" sz="1800">
                <a:solidFill>
                  <a:srgbClr val="000000"/>
                </a:solidFill>
                <a:latin typeface="Calibri"/>
                <a:cs typeface="Calibri"/>
              </a:rPr>
              <a:t> But for Dynamic Linear Regression model, we used quarterly data for more predicted value and better visualization.</a:t>
            </a:r>
            <a:endParaRPr lang="en-IN">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15</a:t>
            </a:fld>
            <a:endParaRPr lang="en-IN"/>
          </a:p>
        </p:txBody>
      </p:sp>
    </p:spTree>
    <p:extLst>
      <p:ext uri="{BB962C8B-B14F-4D97-AF65-F5344CB8AC3E}">
        <p14:creationId xmlns:p14="http://schemas.microsoft.com/office/powerpoint/2010/main" val="3480988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 time-series regression model, we divided the data into a training set and a test set. The training set consisted of data of the particular ETF from 2001 to 2019 and the test set consisted of data from 2020 to 2022. For this model, we have considered EPS Growth to be the dependent variable that we are supposed to forecast and the independent variables we will consider are the ones that we will get from the correlation plot during the EDA. We then use different variations of independent variables to find the best-fitted model. We also use the recession variable as an independent variable for forecasting.</a:t>
            </a:r>
          </a:p>
          <a:p>
            <a:r>
              <a:rPr lang="en-IN"/>
              <a:t>We do this </a:t>
            </a:r>
            <a:r>
              <a:rPr lang="en-IN" err="1"/>
              <a:t>modeling</a:t>
            </a:r>
            <a:r>
              <a:rPr lang="en-IN"/>
              <a:t> twice: </a:t>
            </a:r>
          </a:p>
          <a:p>
            <a:pPr marL="228600" indent="-228600">
              <a:buAutoNum type="arabicPeriod"/>
            </a:pPr>
            <a:r>
              <a:rPr lang="en-IN"/>
              <a:t>Once by using the macroeconomic leading indicators that we obtained from the macro plots in the EDA</a:t>
            </a:r>
          </a:p>
          <a:p>
            <a:pPr marL="228600" indent="-228600">
              <a:buAutoNum type="arabicPeriod"/>
            </a:pPr>
            <a:r>
              <a:rPr lang="en-IN"/>
              <a:t>Second model will be without the macroeconomic leading indicators to compare the results with that of the one with macro indicators and check if the model with macros does better than the one without or not.</a:t>
            </a:r>
          </a:p>
          <a:p>
            <a:pPr marL="228600" indent="-228600">
              <a:buAutoNum type="arabicPeriod"/>
            </a:pPr>
            <a:endParaRPr lang="en-IN"/>
          </a:p>
          <a:p>
            <a:pPr marL="0" indent="0">
              <a:buNone/>
            </a:pPr>
            <a:r>
              <a:rPr lang="en-IN"/>
              <a:t>To find the best-fitted model we use both in-sample and out-of-sample accuracy. </a:t>
            </a:r>
          </a:p>
          <a:p>
            <a:pPr marL="228600" indent="-228600">
              <a:buAutoNum type="arabicPeriod"/>
            </a:pPr>
            <a:r>
              <a:rPr lang="en-IN"/>
              <a:t>In-sample accuracy determines how good the model is on the training data and consists of CV, AIC, BIC, etc wherein the lower the value of these the better the model</a:t>
            </a:r>
          </a:p>
          <a:p>
            <a:pPr marL="228600" indent="-228600">
              <a:buAutoNum type="arabicPeriod"/>
            </a:pPr>
            <a:r>
              <a:rPr lang="en-IN"/>
              <a:t>Out-of-sample accuracy determines how good the model is on the test data and consists of Mean Error, Root Mean Square Error, etc wherein the lower the value of these the better the model. For R square, the closer the model is to 1 the better the model.</a:t>
            </a:r>
          </a:p>
          <a:p>
            <a:pPr marL="0" indent="0">
              <a:buNone/>
            </a:pPr>
            <a:endParaRPr lang="en-IN"/>
          </a:p>
          <a:p>
            <a:pPr marL="0" indent="0">
              <a:buNone/>
            </a:pPr>
            <a:r>
              <a:rPr lang="en-IN"/>
              <a:t>We will consider 2 sectors to examine the results (Materials and Consumer Staples). One is beating the forecasts of the analysts and the forecasts of the model without macro data and the second is beating the forecasts of the analysts but not the forecasts of the model without macro data.</a:t>
            </a:r>
          </a:p>
        </p:txBody>
      </p:sp>
      <p:sp>
        <p:nvSpPr>
          <p:cNvPr id="4" name="Slide Number Placeholder 3"/>
          <p:cNvSpPr>
            <a:spLocks noGrp="1"/>
          </p:cNvSpPr>
          <p:nvPr>
            <p:ph type="sldNum" sz="quarter" idx="5"/>
          </p:nvPr>
        </p:nvSpPr>
        <p:spPr/>
        <p:txBody>
          <a:bodyPr/>
          <a:lstStyle/>
          <a:p>
            <a:fld id="{92E3AB9B-483D-42C3-BCA0-6414F432A5B6}" type="slidenum">
              <a:rPr lang="en-IN" smtClean="0"/>
              <a:t>16</a:t>
            </a:fld>
            <a:endParaRPr lang="en-IN"/>
          </a:p>
        </p:txBody>
      </p:sp>
    </p:spTree>
    <p:extLst>
      <p:ext uri="{BB962C8B-B14F-4D97-AF65-F5344CB8AC3E}">
        <p14:creationId xmlns:p14="http://schemas.microsoft.com/office/powerpoint/2010/main" val="228335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Materials sector from 2020 to 2022 along with the relationship between the different metrics which are:</a:t>
            </a:r>
          </a:p>
          <a:p>
            <a:pPr marL="228600" indent="-228600">
              <a:buAutoNum type="arabicPeriod"/>
            </a:pPr>
            <a:r>
              <a:rPr lang="en-IN"/>
              <a:t>The actual EPS data which is shown by the red line</a:t>
            </a:r>
            <a:endParaRPr lang="en-IN">
              <a:cs typeface="Calibri"/>
            </a:endParaRPr>
          </a:p>
          <a:p>
            <a:pPr marL="228600" indent="-228600">
              <a:buAutoNum type="arabicPeriod"/>
            </a:pPr>
            <a:r>
              <a:rPr lang="en-IN"/>
              <a:t>The forecasts of the analysts which are shown by the green line</a:t>
            </a:r>
            <a:endParaRPr lang="en-IN">
              <a:cs typeface="Calibri"/>
            </a:endParaRPr>
          </a:p>
          <a:p>
            <a:pPr marL="228600" indent="-228600">
              <a:buAutoNum type="arabicPeriod"/>
            </a:pPr>
            <a:r>
              <a:rPr lang="en-IN"/>
              <a:t>Our forecasts by including the macroeconomic indicators in the model which is shown by the blue line</a:t>
            </a:r>
            <a:endParaRPr lang="en-IN">
              <a:cs typeface="Calibri"/>
            </a:endParaRPr>
          </a:p>
          <a:p>
            <a:pPr marL="228600" indent="-228600">
              <a:buAutoNum type="arabicPeriod"/>
            </a:pPr>
            <a:r>
              <a:rPr lang="en-IN"/>
              <a:t>Our forecasts by excluding the macroeconomic indicators in the model which is shown by the purple line</a:t>
            </a:r>
            <a:endParaRPr lang="en-IN">
              <a:cs typeface="Calibri"/>
            </a:endParaRPr>
          </a:p>
          <a:p>
            <a:pPr marL="0" indent="0">
              <a:buNone/>
            </a:pPr>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17</a:t>
            </a:fld>
            <a:endParaRPr lang="en-IN"/>
          </a:p>
        </p:txBody>
      </p:sp>
    </p:spTree>
    <p:extLst>
      <p:ext uri="{BB962C8B-B14F-4D97-AF65-F5344CB8AC3E}">
        <p14:creationId xmlns:p14="http://schemas.microsoft.com/office/powerpoint/2010/main" val="1720051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cs typeface="Calibri"/>
              </a:rPr>
              <a:t>modeled</a:t>
            </a:r>
            <a:r>
              <a:rPr lang="en-IN">
                <a:cs typeface="Calibri"/>
              </a:rPr>
              <a:t> the data.</a:t>
            </a:r>
            <a:endParaRPr lang="en-US"/>
          </a:p>
        </p:txBody>
      </p:sp>
      <p:sp>
        <p:nvSpPr>
          <p:cNvPr id="4" name="Slide Number Placeholder 3"/>
          <p:cNvSpPr>
            <a:spLocks noGrp="1"/>
          </p:cNvSpPr>
          <p:nvPr>
            <p:ph type="sldNum" sz="quarter" idx="5"/>
          </p:nvPr>
        </p:nvSpPr>
        <p:spPr/>
        <p:txBody>
          <a:bodyPr/>
          <a:lstStyle/>
          <a:p>
            <a:fld id="{92E3AB9B-483D-42C3-BCA0-6414F432A5B6}" type="slidenum">
              <a:rPr lang="en-IN" smtClean="0"/>
              <a:t>18</a:t>
            </a:fld>
            <a:endParaRPr lang="en-IN"/>
          </a:p>
        </p:txBody>
      </p:sp>
    </p:spTree>
    <p:extLst>
      <p:ext uri="{BB962C8B-B14F-4D97-AF65-F5344CB8AC3E}">
        <p14:creationId xmlns:p14="http://schemas.microsoft.com/office/powerpoint/2010/main" val="135954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Consumer Staples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a:t>
            </a:r>
            <a:r>
              <a:rPr lang="en-IN" err="1"/>
              <a:t>the</a:t>
            </a:r>
            <a:r>
              <a:rPr lang="en-IN"/>
              <a:t> forecasts of the analysts but not outperforming the model without macroeconomic factors. It shows a lower mean error and RMSE as compared to the accuracy of the model without the macro variables while comparing it to the actual EPS data.</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19</a:t>
            </a:fld>
            <a:endParaRPr lang="en-IN"/>
          </a:p>
        </p:txBody>
      </p:sp>
    </p:spTree>
    <p:extLst>
      <p:ext uri="{BB962C8B-B14F-4D97-AF65-F5344CB8AC3E}">
        <p14:creationId xmlns:p14="http://schemas.microsoft.com/office/powerpoint/2010/main" val="2243182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endParaRPr lang="en-US"/>
          </a:p>
          <a:p>
            <a:pPr marL="0" indent="0">
              <a:buNone/>
            </a:pPr>
            <a:endParaRPr lang="en-IN"/>
          </a:p>
          <a:p>
            <a:pPr marL="0" indent="0">
              <a:buNone/>
            </a:pPr>
            <a:r>
              <a:rPr lang="en-IN"/>
              <a:t>Through this graph and the table, we can see that our model with macroeconomic variables is performing better than the </a:t>
            </a:r>
            <a:r>
              <a:rPr lang="en-IN" err="1"/>
              <a:t>the</a:t>
            </a:r>
            <a:r>
              <a:rPr lang="en-IN"/>
              <a:t> forecasts of the analysts but not outperforming the model without macroeconomic factors. It shows a lower mean error and RMSE as compared to the accuracy of the model without the macro variables while comparing it to the actual EPS data.</a:t>
            </a:r>
            <a:endParaRPr lang="en-IN">
              <a:cs typeface="Calibri"/>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20</a:t>
            </a:fld>
            <a:endParaRPr lang="en-IN"/>
          </a:p>
        </p:txBody>
      </p:sp>
    </p:spTree>
    <p:extLst>
      <p:ext uri="{BB962C8B-B14F-4D97-AF65-F5344CB8AC3E}">
        <p14:creationId xmlns:p14="http://schemas.microsoft.com/office/powerpoint/2010/main" val="283511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Today we are going to explain our project in 5 different sections. In the beginning, we'll tell you about the overall problem and explain the ideas and data behind it. Then, we'll move on to our approach when it comes to forecasting. Finally, we'll explain our results. </a:t>
            </a:r>
          </a:p>
        </p:txBody>
      </p:sp>
      <p:sp>
        <p:nvSpPr>
          <p:cNvPr id="4" name="Slide Number Placeholder 3"/>
          <p:cNvSpPr>
            <a:spLocks noGrp="1"/>
          </p:cNvSpPr>
          <p:nvPr>
            <p:ph type="sldNum" sz="quarter" idx="5"/>
          </p:nvPr>
        </p:nvSpPr>
        <p:spPr/>
        <p:txBody>
          <a:bodyPr/>
          <a:lstStyle/>
          <a:p>
            <a:fld id="{92E3AB9B-483D-42C3-BCA0-6414F432A5B6}" type="slidenum">
              <a:rPr lang="en-IN" smtClean="0"/>
              <a:t>3</a:t>
            </a:fld>
            <a:endParaRPr lang="en-IN"/>
          </a:p>
        </p:txBody>
      </p:sp>
    </p:spTree>
    <p:extLst>
      <p:ext uri="{BB962C8B-B14F-4D97-AF65-F5344CB8AC3E}">
        <p14:creationId xmlns:p14="http://schemas.microsoft.com/office/powerpoint/2010/main" val="2545765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Additional to the time-series linear regression model, we use another time-series model: Time-Series Dynamic Linear Regression Models.</a:t>
            </a:r>
            <a:r>
              <a:rPr lang="en-IN" altLang="zh-CN">
                <a:ea typeface="等线"/>
              </a:rPr>
              <a:t> In this model, we also divided the data into a training set and a test set. The training set consisted of data of the particular ETF from 2001 Q4 to 2019 Q4 and the test set consisted of data from 2020 Q1 to 2023 Q1. Just same as the previous </a:t>
            </a:r>
            <a:r>
              <a:rPr lang="en-IN" altLang="zh-CN" err="1">
                <a:ea typeface="等线"/>
              </a:rPr>
              <a:t>tslm</a:t>
            </a:r>
            <a:r>
              <a:rPr lang="en-IN" altLang="zh-CN">
                <a:ea typeface="等线"/>
              </a:rPr>
              <a:t> model, for this model, we still considered EPS Growth to be the dependent variable that we are supposed to forecast and the independent variables we will consider are the ones that we will get from the correlation plot during the EDA. We then use different variations of independent variables to find the best-fitted model. </a:t>
            </a:r>
            <a:endParaRPr lang="en-IN" altLang="zh-CN"/>
          </a:p>
          <a:p>
            <a:endParaRPr lang="en-IN" altLang="zh-CN"/>
          </a:p>
          <a:p>
            <a:r>
              <a:rPr lang="en-IN" altLang="zh-CN">
                <a:ea typeface="等线"/>
              </a:rPr>
              <a:t>Again, We do this </a:t>
            </a:r>
            <a:r>
              <a:rPr lang="en-IN" altLang="zh-CN" err="1">
                <a:ea typeface="等线"/>
              </a:rPr>
              <a:t>modeling</a:t>
            </a:r>
            <a:r>
              <a:rPr lang="en-IN" altLang="zh-CN">
                <a:ea typeface="等线"/>
              </a:rPr>
              <a:t> twice: </a:t>
            </a:r>
            <a:endParaRPr lang="en-IN" altLang="zh-CN">
              <a:ea typeface="等线"/>
              <a:cs typeface="Calibri"/>
            </a:endParaRPr>
          </a:p>
          <a:p>
            <a:pPr marL="228600" indent="-228600">
              <a:buAutoNum type="arabicPeriod"/>
            </a:pPr>
            <a:r>
              <a:rPr lang="en-IN" altLang="zh-CN">
                <a:ea typeface="等线"/>
              </a:rPr>
              <a:t>Once by using the macroeconomic leading indicators that we obtained from the macro plots in the EDA</a:t>
            </a:r>
            <a:endParaRPr lang="en-IN" altLang="zh-CN">
              <a:ea typeface="等线"/>
              <a:cs typeface="Calibri"/>
            </a:endParaRPr>
          </a:p>
          <a:p>
            <a:pPr marL="228600" indent="-228600">
              <a:buAutoNum type="arabicPeriod"/>
            </a:pPr>
            <a:r>
              <a:rPr lang="en-IN" altLang="zh-CN">
                <a:ea typeface="等线"/>
              </a:rPr>
              <a:t>Second model will be without the macroeconomic leading indicators to compare the results with that of the one with macro indicators and check if the model with macros does better than the one without or not.</a:t>
            </a:r>
            <a:endParaRPr lang="en-IN" altLang="zh-CN">
              <a:ea typeface="等线"/>
              <a:cs typeface="Calibri"/>
            </a:endParaRPr>
          </a:p>
          <a:p>
            <a:pPr marL="228600" indent="-228600">
              <a:buAutoNum type="arabicPeriod"/>
            </a:pPr>
            <a:endParaRPr lang="en-IN" altLang="zh-CN"/>
          </a:p>
          <a:p>
            <a:pPr marL="0" indent="0">
              <a:buFontTx/>
              <a:buNone/>
            </a:pPr>
            <a:r>
              <a:rPr lang="en-IN" altLang="zh-CN">
                <a:ea typeface="等线"/>
              </a:rPr>
              <a:t>Then, We do the previous TSLM model again to compare it with DYNLM model to check which model works better.</a:t>
            </a:r>
            <a:endParaRPr lang="en-IN" altLang="zh-CN">
              <a:ea typeface="等线"/>
              <a:cs typeface="Calibri"/>
            </a:endParaRPr>
          </a:p>
          <a:p>
            <a:pPr marL="228600" indent="-228600">
              <a:buAutoNum type="arabicPeriod"/>
            </a:pPr>
            <a:endParaRPr lang="en-IN" altLang="zh-CN"/>
          </a:p>
          <a:p>
            <a:pPr marL="0" indent="0">
              <a:buNone/>
            </a:pPr>
            <a:r>
              <a:rPr lang="en-IN" altLang="zh-CN">
                <a:ea typeface="等线"/>
              </a:rPr>
              <a:t>To find the best-fitted model we use both in-sample and out-of-sample accuracy as previous models mentioned.</a:t>
            </a:r>
            <a:endParaRPr lang="en-IN" altLang="zh-CN">
              <a:ea typeface="等线"/>
              <a:cs typeface="Calibri"/>
            </a:endParaRPr>
          </a:p>
          <a:p>
            <a:pPr marL="0" indent="0">
              <a:buNone/>
            </a:pPr>
            <a:endParaRPr lang="en-IN" altLang="zh-CN"/>
          </a:p>
          <a:p>
            <a:r>
              <a:rPr lang="en-IN" altLang="zh-CN">
                <a:ea typeface="等线"/>
              </a:rPr>
              <a:t>In this part, We will consider another 2 sectors to examine the results (Healthcare and Consumer Discretionary) and mainly use Healthcare sector as an example. In the TSLM Model for Healthcare sector, it has already had a better forecast than analyst, but it had a bad forecast when adding the macroeconomics leading indicators. After doing the DYNLM model for this sector, the model has a better accuracy than TSLM model, and the model works better when adding macro leading indicators.</a:t>
            </a:r>
            <a:endParaRPr lang="en-IN" altLang="zh-CN">
              <a:ea typeface="等线"/>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21</a:t>
            </a:fld>
            <a:endParaRPr lang="en-IN"/>
          </a:p>
        </p:txBody>
      </p:sp>
    </p:spTree>
    <p:extLst>
      <p:ext uri="{BB962C8B-B14F-4D97-AF65-F5344CB8AC3E}">
        <p14:creationId xmlns:p14="http://schemas.microsoft.com/office/powerpoint/2010/main" val="107991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 can see in this graph,</a:t>
            </a:r>
            <a:r>
              <a:rPr lang="en-US"/>
              <a:t> it </a:t>
            </a:r>
            <a:r>
              <a:rPr lang="en-IN"/>
              <a:t>shows the EPS of firms in the Healthcare sector from 2020 to 2022 along with the relationship between the different metrics which are:</a:t>
            </a:r>
            <a:endParaRPr lang="en-US"/>
          </a:p>
          <a:p>
            <a:pPr marL="228600" indent="-228600">
              <a:buAutoNum type="arabicPeriod"/>
            </a:pPr>
            <a:r>
              <a:rPr lang="en-IN"/>
              <a:t>The actual EPS data which is shown by the red line</a:t>
            </a:r>
            <a:endParaRPr lang="en-US"/>
          </a:p>
          <a:p>
            <a:pPr marL="228600" indent="-228600">
              <a:buAutoNum type="arabicPeriod"/>
            </a:pPr>
            <a:r>
              <a:rPr lang="en-IN"/>
              <a:t>The forecasts of the analysts which are shown by the green line</a:t>
            </a:r>
            <a:endParaRPr lang="en-US"/>
          </a:p>
          <a:p>
            <a:pPr marL="228600" indent="-228600">
              <a:buAutoNum type="arabicPeriod"/>
            </a:pPr>
            <a:r>
              <a:rPr lang="en-IN"/>
              <a:t>Our forecasts by including the macroeconomic indicators in the model which is shown by the blue line</a:t>
            </a:r>
            <a:endParaRPr lang="en-US"/>
          </a:p>
          <a:p>
            <a:pPr marL="228600" indent="-228600">
              <a:buAutoNum type="arabicPeriod"/>
            </a:pPr>
            <a:r>
              <a:rPr lang="en-IN"/>
              <a:t>Our forecasts by excluding the macroeconomic indicators in the model which is shown by the purple line</a:t>
            </a:r>
            <a:endParaRPr lang="en-US"/>
          </a:p>
          <a:p>
            <a:endParaRPr lang="en-IN"/>
          </a:p>
          <a:p>
            <a:r>
              <a:rPr lang="en-IN">
                <a:cs typeface="Calibri"/>
              </a:rPr>
              <a:t>It is clearly seen that our model has beaten the analyst's forecast. But adding the macro indicators to the model does not work on Healthcare Sector. Also, </a:t>
            </a:r>
            <a:r>
              <a:rPr lang="en-IN"/>
              <a:t> for different sectors, we may use different models for a better forecast. Then it comes to a new time-series model: dynamic linear regression model.</a:t>
            </a:r>
            <a:endParaRPr lang="en-IN">
              <a:cs typeface="Calibri"/>
            </a:endParaRPr>
          </a:p>
          <a:p>
            <a:endParaRPr lang="en-IN">
              <a:cs typeface="Calibri"/>
            </a:endParaRPr>
          </a:p>
          <a:p>
            <a:endParaRPr lang="en-US"/>
          </a:p>
        </p:txBody>
      </p:sp>
      <p:sp>
        <p:nvSpPr>
          <p:cNvPr id="4" name="Slide Number Placeholder 3"/>
          <p:cNvSpPr>
            <a:spLocks noGrp="1"/>
          </p:cNvSpPr>
          <p:nvPr>
            <p:ph type="sldNum" sz="quarter" idx="5"/>
          </p:nvPr>
        </p:nvSpPr>
        <p:spPr/>
        <p:txBody>
          <a:bodyPr/>
          <a:lstStyle/>
          <a:p>
            <a:fld id="{92E3AB9B-483D-42C3-BCA0-6414F432A5B6}" type="slidenum">
              <a:rPr lang="en-IN" smtClean="0"/>
              <a:t>22</a:t>
            </a:fld>
            <a:endParaRPr lang="en-IN"/>
          </a:p>
        </p:txBody>
      </p:sp>
    </p:spTree>
    <p:extLst>
      <p:ext uri="{BB962C8B-B14F-4D97-AF65-F5344CB8AC3E}">
        <p14:creationId xmlns:p14="http://schemas.microsoft.com/office/powerpoint/2010/main" val="196446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Dynamic Linear Regression</a:t>
            </a:r>
            <a:r>
              <a:rPr lang="en-US"/>
              <a:t> model is a time series forecasting technique that extends the classical linear regression model by incorporating time series components such as trends, seasonal patterns, and autoregressive effects.</a:t>
            </a:r>
          </a:p>
          <a:p>
            <a:endParaRPr lang="en-US"/>
          </a:p>
          <a:p>
            <a:r>
              <a:rPr lang="en-US"/>
              <a:t>This model is based on the idea that the current value of a time series can be predicted as a linear combination of its past values and the past values of other related time series. The model assumes that the coefficients of the linear combination are time-varying and can be estimated using maximum likelihood estimation.</a:t>
            </a:r>
            <a:r>
              <a:rPr lang="en-US">
                <a:cs typeface="Calibri"/>
              </a:rPr>
              <a:t> Here we use this model to make point forecast for the </a:t>
            </a:r>
            <a:r>
              <a:rPr lang="en-US" err="1">
                <a:cs typeface="Calibri"/>
              </a:rPr>
              <a:t>EPS_Change</a:t>
            </a:r>
            <a:r>
              <a:rPr lang="en-US">
                <a:cs typeface="Calibri"/>
              </a:rPr>
              <a:t>.</a:t>
            </a:r>
          </a:p>
          <a:p>
            <a:endParaRPr lang="en-US">
              <a:cs typeface="Calibri"/>
            </a:endParaRPr>
          </a:p>
          <a:p>
            <a:r>
              <a:rPr lang="en-US">
                <a:cs typeface="Calibri"/>
              </a:rPr>
              <a:t>Different from TSLM model, we make some changes here to do the DYNLM model.</a:t>
            </a:r>
          </a:p>
          <a:p>
            <a:pPr marL="228600" indent="-228600">
              <a:buAutoNum type="arabicPeriod"/>
            </a:pPr>
            <a:r>
              <a:rPr lang="en-US">
                <a:cs typeface="Calibri"/>
              </a:rPr>
              <a:t>We change the annually data to quarterly data. Since for the Healthcare sector, we have already beaten the analyst's forecast, the only thing here we need is to improve to do a more accurate model. Thus here we do not need to do annually data anymore for comparing it to the analyst's model. And quarterly data has more predicted values and a better visualization on the graph. So we used quarterly data instead of annually data in DYNLM model.</a:t>
            </a:r>
          </a:p>
          <a:p>
            <a:pPr marL="228600" indent="-228600">
              <a:buAutoNum type="arabicPeriod"/>
            </a:pPr>
            <a:r>
              <a:rPr lang="en-US">
                <a:cs typeface="Calibri"/>
              </a:rPr>
              <a:t>We still use EPS change as the dependent variable, but this time we do not use the formula to compute back for real EPS. Since again, we do not need to compare our forecast with the analyst's, so we just use </a:t>
            </a:r>
            <a:r>
              <a:rPr lang="en-US" err="1">
                <a:cs typeface="Calibri"/>
              </a:rPr>
              <a:t>EPS_Change</a:t>
            </a:r>
            <a:r>
              <a:rPr lang="en-US">
                <a:cs typeface="Calibri"/>
              </a:rPr>
              <a:t> to test the accuracy of the DYNLM model for convenience.</a:t>
            </a:r>
          </a:p>
          <a:p>
            <a:pPr marL="228600" indent="-228600">
              <a:buAutoNum type="arabicPeriod"/>
            </a:pPr>
            <a:r>
              <a:rPr lang="en-US">
                <a:cs typeface="Calibri"/>
              </a:rPr>
              <a:t>Also, we not only used correlation plot, and remove some of variables with not significant p-value and try many different combinations of variables for a better forecast.</a:t>
            </a:r>
          </a:p>
          <a:p>
            <a:pPr marL="228600" indent="-228600">
              <a:buAutoNum type="arabicPeriod"/>
            </a:pP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23</a:t>
            </a:fld>
            <a:endParaRPr lang="en-IN"/>
          </a:p>
        </p:txBody>
      </p:sp>
    </p:spTree>
    <p:extLst>
      <p:ext uri="{BB962C8B-B14F-4D97-AF65-F5344CB8AC3E}">
        <p14:creationId xmlns:p14="http://schemas.microsoft.com/office/powerpoint/2010/main" val="2896902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the left of the graph is the results of dynamic linear regression model for Healthcare Sector, and on the right it’s the Consumer Discretionary Sector.</a:t>
            </a:r>
            <a:r>
              <a:rPr lang="en-US" altLang="zh-CN" b="0" i="0" u="none" strike="noStrike">
                <a:solidFill>
                  <a:srgbClr val="000000"/>
                </a:solidFill>
                <a:effectLst/>
                <a:latin typeface="Calibri" panose="020F0502020204030204" pitchFamily="34" charset="0"/>
              </a:rPr>
              <a:t> As you can see in this graph, it </a:t>
            </a:r>
            <a:r>
              <a:rPr lang="en-IN" altLang="zh-CN" b="0" i="0" u="none" strike="noStrike">
                <a:solidFill>
                  <a:srgbClr val="000000"/>
                </a:solidFill>
                <a:effectLst/>
                <a:latin typeface="Calibri" panose="020F0502020204030204" pitchFamily="34" charset="0"/>
              </a:rPr>
              <a:t>shows the EPS change of sectors from 2020 Q1 to 2023 Q1 along with the relationship between the different metrics which are:</a:t>
            </a:r>
          </a:p>
          <a:p>
            <a:pPr marL="228600" indent="-228600">
              <a:buAutoNum type="arabicPeriod"/>
            </a:pPr>
            <a:r>
              <a:rPr kumimoji="1" lang="en-IN" altLang="zh-CN" b="0" i="0" u="none" strike="noStrike">
                <a:solidFill>
                  <a:srgbClr val="000000"/>
                </a:solidFill>
                <a:effectLst/>
                <a:latin typeface="Calibri" panose="020F0502020204030204" pitchFamily="34" charset="0"/>
              </a:rPr>
              <a:t>The real data (EPS change) is shown by purple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previous TSLM model’s forecast is shown by blue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without </a:t>
            </a:r>
            <a:r>
              <a:rPr kumimoji="1" lang="en-IN" altLang="zh-CN" b="0" i="0" u="none" strike="noStrike" err="1">
                <a:solidFill>
                  <a:srgbClr val="000000"/>
                </a:solidFill>
                <a:effectLst/>
                <a:latin typeface="Calibri" panose="020F0502020204030204" pitchFamily="34" charset="0"/>
              </a:rPr>
              <a:t>marco</a:t>
            </a:r>
            <a:r>
              <a:rPr kumimoji="1" lang="en-IN" altLang="zh-CN" b="0" i="0" u="none" strike="noStrike">
                <a:solidFill>
                  <a:srgbClr val="000000"/>
                </a:solidFill>
                <a:effectLst/>
                <a:latin typeface="Calibri" panose="020F0502020204030204" pitchFamily="34" charset="0"/>
              </a:rPr>
              <a:t> data is shown by green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 macro data is shown by red line.</a:t>
            </a: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pPr marL="0" indent="0">
              <a:buFontTx/>
              <a:buNone/>
            </a:pPr>
            <a:r>
              <a:rPr kumimoji="1" lang="en-IN" altLang="zh-CN" b="0" i="0" u="none" strike="noStrike">
                <a:solidFill>
                  <a:srgbClr val="000000"/>
                </a:solidFill>
                <a:effectLst/>
                <a:latin typeface="Calibri" panose="020F0502020204030204" pitchFamily="34" charset="0"/>
              </a:rPr>
              <a:t>We can get the conclusion just from this graph that the DYNLM model has a good forecast of </a:t>
            </a:r>
            <a:r>
              <a:rPr kumimoji="1" lang="en-IN" altLang="zh-CN" b="0" i="0" u="none" strike="noStrike" err="1">
                <a:solidFill>
                  <a:srgbClr val="000000"/>
                </a:solidFill>
                <a:effectLst/>
                <a:latin typeface="Calibri" panose="020F0502020204030204" pitchFamily="34" charset="0"/>
              </a:rPr>
              <a:t>EPS_Change</a:t>
            </a:r>
            <a:r>
              <a:rPr kumimoji="1" lang="en-IN" altLang="zh-CN" b="0" i="0" u="none" strike="noStrike">
                <a:solidFill>
                  <a:srgbClr val="000000"/>
                </a:solidFill>
                <a:effectLst/>
                <a:latin typeface="Calibri" panose="020F0502020204030204" pitchFamily="34" charset="0"/>
              </a:rPr>
              <a:t> on trend with the actual data. And on both of these two sectors, DYNLM model works better than the previous TSLM model with a lower mean absolute error. Also, in Healthcare sector, model with the macro data predicts better than model without macro data, which means macro data works on TSLM model. However, for the Consumer Discretionary Sector, the DYNLM model without macro still performs better than model with macro data. It is probably that we still haven’t found the most suitable macro leading indicators for this certain sector.</a:t>
            </a:r>
          </a:p>
          <a:p>
            <a:pPr marL="228600" indent="-228600">
              <a:buAutoNum type="arabicPeriod"/>
            </a:pPr>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p:txBody>
          <a:bodyPr/>
          <a:lstStyle/>
          <a:p>
            <a:fld id="{92E3AB9B-483D-42C3-BCA0-6414F432A5B6}" type="slidenum">
              <a:rPr lang="en-IN" smtClean="0"/>
              <a:t>24</a:t>
            </a:fld>
            <a:endParaRPr lang="en-IN"/>
          </a:p>
        </p:txBody>
      </p:sp>
    </p:spTree>
    <p:extLst>
      <p:ext uri="{BB962C8B-B14F-4D97-AF65-F5344CB8AC3E}">
        <p14:creationId xmlns:p14="http://schemas.microsoft.com/office/powerpoint/2010/main" val="4178568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latin typeface="Times New Roman" panose="02020603050405020304" pitchFamily="18" charset="0"/>
                <a:cs typeface="Times New Roman" panose="02020603050405020304" pitchFamily="18" charset="0"/>
              </a:rPr>
              <a:t>Lastly, we use the “</a:t>
            </a:r>
            <a:r>
              <a:rPr kumimoji="1" lang="en-US" altLang="zh-CN" err="1">
                <a:latin typeface="Times New Roman" panose="02020603050405020304" pitchFamily="18" charset="0"/>
                <a:cs typeface="Times New Roman" panose="02020603050405020304" pitchFamily="18" charset="0"/>
              </a:rPr>
              <a:t>accuracy”function</a:t>
            </a:r>
            <a:r>
              <a:rPr kumimoji="1" lang="en-US" altLang="zh-CN">
                <a:latin typeface="Times New Roman" panose="02020603050405020304" pitchFamily="18" charset="0"/>
                <a:cs typeface="Times New Roman" panose="02020603050405020304" pitchFamily="18" charset="0"/>
              </a:rPr>
              <a:t> in R to test the model. As you can see from the table above, the mean absolute error for both sectors improve from using TSLM model to using DYNLM model, which means the forecast for EPS Change has fewer error with the actual EPS Change. Also, the Consumer Discretionary Sector improves more when using DYNLM model.</a:t>
            </a:r>
          </a:p>
          <a:p>
            <a:endParaRPr kumimoji="1" lang="en-US" altLang="zh-CN">
              <a:latin typeface="Times New Roman" panose="02020603050405020304" pitchFamily="18" charset="0"/>
              <a:cs typeface="Times New Roman" panose="02020603050405020304" pitchFamily="18" charset="0"/>
            </a:endParaRPr>
          </a:p>
          <a:p>
            <a:r>
              <a:rPr kumimoji="1" lang="en-US" altLang="zh-CN">
                <a:latin typeface="Times New Roman" panose="02020603050405020304" pitchFamily="18" charset="0"/>
                <a:cs typeface="Times New Roman" panose="02020603050405020304" pitchFamily="18" charset="0"/>
              </a:rPr>
              <a:t>Therefore, we made the conclusion that for different sectors, we may use different models for a better forecast. Also, in Healthcare Sector, we use the Macro data of “FEDFUNDS”, “Permit”, “NMI” and “PMI”, and in Consumer Discretionary Sectors, we use the Macro data of “FEDFUNDS”,“</a:t>
            </a:r>
            <a:r>
              <a:rPr kumimoji="1" lang="en-US" altLang="zh-CN" err="1">
                <a:latin typeface="Times New Roman" panose="02020603050405020304" pitchFamily="18" charset="0"/>
                <a:cs typeface="Times New Roman" panose="02020603050405020304" pitchFamily="18" charset="0"/>
              </a:rPr>
              <a:t>inflation_rate</a:t>
            </a:r>
            <a:r>
              <a:rPr kumimoji="1" lang="en-US" altLang="zh-CN">
                <a:latin typeface="Times New Roman" panose="02020603050405020304" pitchFamily="18" charset="0"/>
                <a:cs typeface="Times New Roman" panose="02020603050405020304" pitchFamily="18" charset="0"/>
              </a:rPr>
              <a:t>”, “PMI” and “Recession”. So different macro indicators also has different impacts on modelling. </a:t>
            </a:r>
            <a:endParaRPr kumimoji="1"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2E3AB9B-483D-42C3-BCA0-6414F432A5B6}" type="slidenum">
              <a:rPr lang="en-IN" smtClean="0"/>
              <a:t>25</a:t>
            </a:fld>
            <a:endParaRPr lang="en-IN"/>
          </a:p>
        </p:txBody>
      </p:sp>
    </p:spTree>
    <p:extLst>
      <p:ext uri="{BB962C8B-B14F-4D97-AF65-F5344CB8AC3E}">
        <p14:creationId xmlns:p14="http://schemas.microsoft.com/office/powerpoint/2010/main" val="217986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found RMSE  useful because it penalizes large errors more than small errors. It is also in the same units as the target variable, which makes it easier to interpret. Generally, a lower RMSE indicates better model performance</a:t>
            </a:r>
            <a:endParaRPr lang="en-US"/>
          </a:p>
        </p:txBody>
      </p:sp>
      <p:sp>
        <p:nvSpPr>
          <p:cNvPr id="4" name="Slide Number Placeholder 3"/>
          <p:cNvSpPr>
            <a:spLocks noGrp="1"/>
          </p:cNvSpPr>
          <p:nvPr>
            <p:ph type="sldNum" sz="quarter" idx="5"/>
          </p:nvPr>
        </p:nvSpPr>
        <p:spPr/>
        <p:txBody>
          <a:bodyPr/>
          <a:lstStyle/>
          <a:p>
            <a:fld id="{92E3AB9B-483D-42C3-BCA0-6414F432A5B6}" type="slidenum">
              <a:rPr lang="en-IN" smtClean="0"/>
              <a:t>27</a:t>
            </a:fld>
            <a:endParaRPr lang="en-IN"/>
          </a:p>
        </p:txBody>
      </p:sp>
    </p:spTree>
    <p:extLst>
      <p:ext uri="{BB962C8B-B14F-4D97-AF65-F5344CB8AC3E}">
        <p14:creationId xmlns:p14="http://schemas.microsoft.com/office/powerpoint/2010/main" val="1830029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28</a:t>
            </a:fld>
            <a:endParaRPr lang="en-IN"/>
          </a:p>
        </p:txBody>
      </p:sp>
    </p:spTree>
    <p:extLst>
      <p:ext uri="{BB962C8B-B14F-4D97-AF65-F5344CB8AC3E}">
        <p14:creationId xmlns:p14="http://schemas.microsoft.com/office/powerpoint/2010/main" val="42556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a:t>Data Mining</a:t>
            </a:r>
          </a:p>
          <a:p>
            <a:pPr marL="228600" indent="-228600">
              <a:buFont typeface="Arial" panose="020B0604020202020204" pitchFamily="34" charset="0"/>
              <a:buAutoNum type="arabicPeriod"/>
            </a:pPr>
            <a:r>
              <a:rPr lang="en-IN"/>
              <a:t>We started by initially researching small-cap firms for a sector each. We eventually realized that the information may not be cohesive if we only choose particular sectors and only a few firms in it. We may not be able to accurately predict the earnings. Therefore we decided to get all the data on small-cap firms for all the sectors. </a:t>
            </a:r>
          </a:p>
          <a:p>
            <a:pPr marL="228600" indent="-228600">
              <a:buFont typeface="Arial" panose="020B0604020202020204" pitchFamily="34" charset="0"/>
              <a:buAutoNum type="arabicPeriod"/>
            </a:pPr>
            <a:r>
              <a:rPr lang="en-IN"/>
              <a:t>In order to capture the data, we decided to use net income initially to predict the earnings and capture the data from the </a:t>
            </a:r>
            <a:r>
              <a:rPr lang="en-IN" err="1"/>
              <a:t>Compustat</a:t>
            </a:r>
            <a:r>
              <a:rPr lang="en-IN"/>
              <a:t> database but there were some discrepancies with the data.</a:t>
            </a:r>
          </a:p>
          <a:p>
            <a:pPr marL="228600" indent="-228600">
              <a:buFont typeface="Arial" panose="020B0604020202020204" pitchFamily="34" charset="0"/>
              <a:buAutoNum type="arabicPeriod"/>
            </a:pPr>
            <a:r>
              <a:rPr lang="en-IN"/>
              <a:t>We then decided to use earnings per share to model the earnings of small-cap firms. We queried the data from </a:t>
            </a:r>
            <a:r>
              <a:rPr lang="en-IN" err="1"/>
              <a:t>Compustat</a:t>
            </a:r>
            <a:r>
              <a:rPr lang="en-IN"/>
              <a:t> using </a:t>
            </a:r>
            <a:r>
              <a:rPr lang="en-IN" err="1"/>
              <a:t>Postgre</a:t>
            </a:r>
            <a:r>
              <a:rPr lang="en-IN"/>
              <a:t> SQL and subsequently filtered out firms that were small-cap. We then mapped the sectors to the data and cleaned the data. After some analysis we realised that </a:t>
            </a:r>
            <a:r>
              <a:rPr lang="en-IN" err="1"/>
              <a:t>Compustat</a:t>
            </a:r>
            <a:r>
              <a:rPr lang="en-IN"/>
              <a:t> data doesn’t match IBES data from where we were going to capture the analysts forecast. Therefore we decided to use IBES to query data instead.</a:t>
            </a:r>
          </a:p>
          <a:p>
            <a:pPr marL="228600" indent="-228600">
              <a:buFont typeface="Arial" panose="020B0604020202020204" pitchFamily="34" charset="0"/>
              <a:buAutoNum type="arabicPeriod"/>
            </a:pPr>
            <a:r>
              <a:rPr lang="en-IN"/>
              <a:t>We used IBES to query data through </a:t>
            </a:r>
            <a:r>
              <a:rPr lang="en-IN" err="1"/>
              <a:t>Postgre</a:t>
            </a:r>
            <a:r>
              <a:rPr lang="en-IN"/>
              <a:t> SQL and filtered the small-cap firms along with mapping to various sectors. In this data we realised that the some companies do not have unique IDs and some companies have unrealistic EPS values (in billions). Therefore we decided to disregard IBES as well and that’s when we move to </a:t>
            </a:r>
            <a:r>
              <a:rPr lang="en-IN" err="1"/>
              <a:t>Factset</a:t>
            </a:r>
            <a:r>
              <a:rPr lang="en-IN"/>
              <a:t> where we could easily download Sector ETF data for both actuals and forecasts.</a:t>
            </a:r>
          </a:p>
          <a:p>
            <a:pPr marL="228600" indent="-228600">
              <a:buFont typeface="Arial" panose="020B0604020202020204" pitchFamily="34" charset="0"/>
              <a:buAutoNum type="arabicPeriod"/>
            </a:pPr>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32</a:t>
            </a:fld>
            <a:endParaRPr lang="en-IN"/>
          </a:p>
        </p:txBody>
      </p:sp>
    </p:spTree>
    <p:extLst>
      <p:ext uri="{BB962C8B-B14F-4D97-AF65-F5344CB8AC3E}">
        <p14:creationId xmlns:p14="http://schemas.microsoft.com/office/powerpoint/2010/main" val="346600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We started initially with a basic linear model, but we realised that it wont work since our data is financial data with time-series and hence we will require a model that understands trends and seasons as well. Therefore we used time-series based models. </a:t>
            </a:r>
          </a:p>
          <a:p>
            <a:r>
              <a:rPr lang="en-IN">
                <a:cs typeface="Calibri"/>
              </a:rPr>
              <a:t>The model that we used first was time-series linear regression model that worked. </a:t>
            </a:r>
          </a:p>
          <a:p>
            <a:r>
              <a:rPr lang="en-IN">
                <a:cs typeface="Calibri"/>
              </a:rPr>
              <a:t>The ARIMA model and the Moving average model didn't work since the data was not univariate time-series and depended on multiple other independent variables.</a:t>
            </a:r>
          </a:p>
          <a:p>
            <a:endParaRPr lang="en-IN">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33</a:t>
            </a:fld>
            <a:endParaRPr lang="en-IN"/>
          </a:p>
        </p:txBody>
      </p:sp>
    </p:spTree>
    <p:extLst>
      <p:ext uri="{BB962C8B-B14F-4D97-AF65-F5344CB8AC3E}">
        <p14:creationId xmlns:p14="http://schemas.microsoft.com/office/powerpoint/2010/main" val="1415394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 time-series regression model, we divided the data into a training set and a test set. The training set consisted of data of the particular ETF from 2001 to 2019 and the test set consisted of data from 2020 to 2022. For this model, we have considered EPS Growth to be the dependent variable that we are supposed to forecast and the independent variables we will consider are the ones that we will get from the correlation plot during the EDA and the macroeconomic variables from the IRF plots. We then use different variations of independent variables to find the best-fitted model. We also use the recession variable as an independent variable for forecasting.</a:t>
            </a:r>
          </a:p>
          <a:p>
            <a:pPr marL="228600" indent="-228600">
              <a:buAutoNum type="arabicPeriod"/>
            </a:pPr>
            <a:endParaRPr lang="en-IN">
              <a:cs typeface="Calibri"/>
            </a:endParaRPr>
          </a:p>
          <a:p>
            <a:r>
              <a:rPr lang="en-IN"/>
              <a:t>To find the best-fitted model we use both in-sample and out-of-sample accuracy. </a:t>
            </a:r>
            <a:endParaRPr lang="en-IN">
              <a:cs typeface="Calibri"/>
            </a:endParaRPr>
          </a:p>
          <a:p>
            <a:pPr marL="228600" indent="-228600">
              <a:buAutoNum type="arabicPeriod"/>
            </a:pPr>
            <a:r>
              <a:rPr lang="en-IN"/>
              <a:t>In-sample accuracy determines how good the model is on the training data and consists of CV, AIC, BIC, etc wherein the lower the value of these the better the model</a:t>
            </a:r>
            <a:endParaRPr lang="en-IN">
              <a:cs typeface="Calibri"/>
            </a:endParaRPr>
          </a:p>
          <a:p>
            <a:pPr marL="228600" indent="-228600">
              <a:buAutoNum type="arabicPeriod"/>
            </a:pPr>
            <a:r>
              <a:rPr lang="en-IN"/>
              <a:t>Out-of-sample accuracy determines how good the model is on the test data and consists of Mean Error, Root Mean Square Error, etc wherein the lower the value of these the better the model. For R square, the closer the model is to 1 the better the model.</a:t>
            </a:r>
            <a:endParaRPr lang="en-IN">
              <a:cs typeface="Calibri"/>
            </a:endParaRPr>
          </a:p>
          <a:p>
            <a:pPr marL="0" indent="0">
              <a:buNone/>
            </a:pPr>
            <a:endParaRPr lang="en-IN"/>
          </a:p>
          <a:p>
            <a:pPr marL="0" indent="0">
              <a:buNone/>
            </a:pPr>
            <a:r>
              <a:rPr lang="en-IN"/>
              <a:t>We will consider 2 sectors to examine the results (Materials and Consumer Staples). One is beating the forecasts of the analysts and the forecasts of the model without macro data and the second is beating the forecasts of the analysts but not the forecasts of the model without macro data.</a:t>
            </a:r>
            <a:endParaRPr lang="en-IN">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34</a:t>
            </a:fld>
            <a:endParaRPr lang="en-IN"/>
          </a:p>
        </p:txBody>
      </p:sp>
    </p:spTree>
    <p:extLst>
      <p:ext uri="{BB962C8B-B14F-4D97-AF65-F5344CB8AC3E}">
        <p14:creationId xmlns:p14="http://schemas.microsoft.com/office/powerpoint/2010/main" val="108560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Earnings can be forecasted using thousands of different metrics. For this project, we chose to focus primarily on how macroeconomic indicators drive earnings and how we can use these macroeconomic indicators to better improve forecasts. As we know, macroeconomics plays a big role in the larger economy. We want to find out which indicators impact each sector of the economy the most, then account and use these macroeconomic indicators in our analyses.</a:t>
            </a:r>
          </a:p>
          <a:p>
            <a:endParaRPr lang="en-IN">
              <a:cs typeface="Calibri"/>
            </a:endParaRPr>
          </a:p>
          <a:p>
            <a:r>
              <a:rPr lang="en-IN">
                <a:cs typeface="Calibri"/>
              </a:rPr>
              <a:t>How will you use it? Research takes a long time. With these approaches, you can determine what macroeconomic variables you need to look at without researching one by one (this will save you time). We make it so you can determine how much of an effect they will have on each sector (or in turn, each firm). </a:t>
            </a:r>
          </a:p>
        </p:txBody>
      </p:sp>
      <p:sp>
        <p:nvSpPr>
          <p:cNvPr id="4" name="Slide Number Placeholder 3"/>
          <p:cNvSpPr>
            <a:spLocks noGrp="1"/>
          </p:cNvSpPr>
          <p:nvPr>
            <p:ph type="sldNum" sz="quarter" idx="5"/>
          </p:nvPr>
        </p:nvSpPr>
        <p:spPr/>
        <p:txBody>
          <a:bodyPr/>
          <a:lstStyle/>
          <a:p>
            <a:fld id="{92E3AB9B-483D-42C3-BCA0-6414F432A5B6}" type="slidenum">
              <a:rPr lang="en-IN" smtClean="0"/>
              <a:t>4</a:t>
            </a:fld>
            <a:endParaRPr lang="en-IN"/>
          </a:p>
        </p:txBody>
      </p:sp>
    </p:spTree>
    <p:extLst>
      <p:ext uri="{BB962C8B-B14F-4D97-AF65-F5344CB8AC3E}">
        <p14:creationId xmlns:p14="http://schemas.microsoft.com/office/powerpoint/2010/main" val="3387241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This graph shows the forecasts of the EPS growth. The solid black line shows the actual EPS growth from the years 2001 to 2019. The solid blue line shows the forecasts from 2020 to 2023. The shaded regions show the 80% and 95% confidence intervals respectively. We can see here there was a dip in the EPS growth in 2020 </a:t>
            </a:r>
            <a:r>
              <a:rPr lang="en-IN"/>
              <a:t>and then it jumped </a:t>
            </a:r>
            <a:r>
              <a:rPr lang="en-IN">
                <a:cs typeface="Calibri"/>
              </a:rPr>
              <a:t>in 2021 which is mostly described because of covid. </a:t>
            </a:r>
          </a:p>
        </p:txBody>
      </p:sp>
      <p:sp>
        <p:nvSpPr>
          <p:cNvPr id="4" name="Slide Number Placeholder 3"/>
          <p:cNvSpPr>
            <a:spLocks noGrp="1"/>
          </p:cNvSpPr>
          <p:nvPr>
            <p:ph type="sldNum" sz="quarter" idx="5"/>
          </p:nvPr>
        </p:nvSpPr>
        <p:spPr/>
        <p:txBody>
          <a:bodyPr/>
          <a:lstStyle/>
          <a:p>
            <a:fld id="{92E3AB9B-483D-42C3-BCA0-6414F432A5B6}" type="slidenum">
              <a:rPr lang="en-IN" smtClean="0"/>
              <a:t>35</a:t>
            </a:fld>
            <a:endParaRPr lang="en-IN"/>
          </a:p>
        </p:txBody>
      </p:sp>
    </p:spTree>
    <p:extLst>
      <p:ext uri="{BB962C8B-B14F-4D97-AF65-F5344CB8AC3E}">
        <p14:creationId xmlns:p14="http://schemas.microsoft.com/office/powerpoint/2010/main" val="2826246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Industrials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correlation of all variables but we are considering the variables that do not have more than an absolute value of 0.7 as the correlation coefficient. A combination of these variables is used for the </a:t>
            </a:r>
            <a:r>
              <a:rPr lang="en-IN" b="0" err="1"/>
              <a:t>modeling</a:t>
            </a:r>
            <a:r>
              <a:rPr lang="en-IN" b="0"/>
              <a:t>.</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36</a:t>
            </a:fld>
            <a:endParaRPr lang="en-IN"/>
          </a:p>
        </p:txBody>
      </p:sp>
    </p:spTree>
    <p:extLst>
      <p:ext uri="{BB962C8B-B14F-4D97-AF65-F5344CB8AC3E}">
        <p14:creationId xmlns:p14="http://schemas.microsoft.com/office/powerpoint/2010/main" val="592613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Industrial sector from 2019 to 2022 along with the relationship between the different metrics which are:</a:t>
            </a:r>
          </a:p>
          <a:p>
            <a:pPr marL="228600" indent="-228600">
              <a:buAutoNum type="arabicPeriod"/>
            </a:pPr>
            <a:r>
              <a:rPr lang="en-IN"/>
              <a:t>The actual EPS data which is shown by the red line</a:t>
            </a:r>
            <a:endParaRPr lang="en-IN">
              <a:cs typeface="Calibri"/>
            </a:endParaRPr>
          </a:p>
          <a:p>
            <a:pPr marL="228600" indent="-228600">
              <a:buAutoNum type="arabicPeriod"/>
            </a:pPr>
            <a:r>
              <a:rPr lang="en-IN"/>
              <a:t>The forecasts of the analysts which are shown by the green line</a:t>
            </a:r>
            <a:endParaRPr lang="en-IN">
              <a:cs typeface="Calibri"/>
            </a:endParaRPr>
          </a:p>
          <a:p>
            <a:pPr marL="228600" indent="-228600">
              <a:buAutoNum type="arabicPeriod"/>
            </a:pPr>
            <a:r>
              <a:rPr lang="en-IN"/>
              <a:t>Our forecasts by including the macroeconomic indicators in the model which is shown by the blue line</a:t>
            </a:r>
            <a:endParaRPr lang="en-IN">
              <a:cs typeface="Calibri"/>
            </a:endParaRPr>
          </a:p>
          <a:p>
            <a:pPr marL="228600" indent="-228600">
              <a:buAutoNum type="arabicPeriod"/>
            </a:pPr>
            <a:r>
              <a:rPr lang="en-IN"/>
              <a:t>Our forecasts by excluding the macroeconomic indicators in the model which is shown by the purple line</a:t>
            </a:r>
            <a:endParaRPr lang="en-IN">
              <a:cs typeface="Calibri"/>
            </a:endParaRP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endParaRPr lang="en-IN">
              <a:cs typeface="Calibri"/>
            </a:endParaRPr>
          </a:p>
          <a:p>
            <a:pPr marL="0" indent="0">
              <a:buNone/>
            </a:pPr>
            <a:endParaRPr lang="en-IN"/>
          </a:p>
          <a:p>
            <a:r>
              <a:rPr lang="en-IN">
                <a:cs typeface="Calibri"/>
              </a:rPr>
              <a:t>Forecast with macro  with MAE of 0.36 is much better than the one without macro and came close to beat the forecast of analyst with an MAE 0.29.</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37</a:t>
            </a:fld>
            <a:endParaRPr lang="en-IN"/>
          </a:p>
        </p:txBody>
      </p:sp>
    </p:spTree>
    <p:extLst>
      <p:ext uri="{BB962C8B-B14F-4D97-AF65-F5344CB8AC3E}">
        <p14:creationId xmlns:p14="http://schemas.microsoft.com/office/powerpoint/2010/main" val="1174043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endParaRPr lang="en-US"/>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endParaRPr lang="en-IN">
              <a:cs typeface="Calibri"/>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38</a:t>
            </a:fld>
            <a:endParaRPr lang="en-IN"/>
          </a:p>
        </p:txBody>
      </p:sp>
    </p:spTree>
    <p:extLst>
      <p:ext uri="{BB962C8B-B14F-4D97-AF65-F5344CB8AC3E}">
        <p14:creationId xmlns:p14="http://schemas.microsoft.com/office/powerpoint/2010/main" val="2923328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Industrials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correlation of all variables but we are considering the variables that do not have more than an absolute value of 0.7 as the correlation coefficient. A combination of these variables is used for the </a:t>
            </a:r>
            <a:r>
              <a:rPr lang="en-IN" b="0" err="1"/>
              <a:t>modeling</a:t>
            </a:r>
            <a:r>
              <a:rPr lang="en-IN" b="0"/>
              <a:t>.</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39</a:t>
            </a:fld>
            <a:endParaRPr lang="en-IN"/>
          </a:p>
        </p:txBody>
      </p:sp>
    </p:spTree>
    <p:extLst>
      <p:ext uri="{BB962C8B-B14F-4D97-AF65-F5344CB8AC3E}">
        <p14:creationId xmlns:p14="http://schemas.microsoft.com/office/powerpoint/2010/main" val="1188366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Financial sector from 2020 to 2022 along with the relationship between the different metrics which are:</a:t>
            </a:r>
          </a:p>
          <a:p>
            <a:pPr marL="228600" indent="-228600">
              <a:buAutoNum type="arabicPeriod"/>
            </a:pPr>
            <a:r>
              <a:rPr lang="en-IN"/>
              <a:t>The actual EPS data which is shown by the red line</a:t>
            </a:r>
            <a:endParaRPr lang="en-IN">
              <a:ea typeface="Calibri"/>
              <a:cs typeface="Calibri"/>
            </a:endParaRPr>
          </a:p>
          <a:p>
            <a:pPr marL="228600" indent="-228600">
              <a:buAutoNum type="arabicPeriod"/>
            </a:pPr>
            <a:r>
              <a:rPr lang="en-IN"/>
              <a:t>The forecasts of the analysts which are shown by the green line</a:t>
            </a:r>
            <a:endParaRPr lang="en-IN">
              <a:ea typeface="Calibri"/>
              <a:cs typeface="Calibri"/>
            </a:endParaRPr>
          </a:p>
          <a:p>
            <a:pPr marL="228600" indent="-228600">
              <a:buAutoNum type="arabicPeriod"/>
            </a:pPr>
            <a:r>
              <a:rPr lang="en-IN"/>
              <a:t>Our forecasts by including the macroeconomic indicators in the model which is shown by the blue line</a:t>
            </a:r>
            <a:endParaRPr lang="en-IN">
              <a:ea typeface="Calibri"/>
              <a:cs typeface="Calibri"/>
            </a:endParaRPr>
          </a:p>
          <a:p>
            <a:pPr marL="228600" indent="-228600">
              <a:buAutoNum type="arabicPeriod"/>
            </a:pPr>
            <a:r>
              <a:rPr lang="en-IN"/>
              <a:t>Our forecasts by excluding the macroeconomic indicators in the model which is shown by the purple line</a:t>
            </a:r>
            <a:endParaRPr lang="en-IN">
              <a:ea typeface="Calibri"/>
              <a:cs typeface="Calibri"/>
            </a:endParaRP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endParaRPr lang="en-IN">
              <a:ea typeface="Calibri"/>
              <a:cs typeface="Calibri"/>
            </a:endParaRPr>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endParaRPr lang="en-IN">
              <a:ea typeface="Calibri"/>
              <a:cs typeface="Calibri"/>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40</a:t>
            </a:fld>
            <a:endParaRPr lang="en-IN"/>
          </a:p>
        </p:txBody>
      </p:sp>
    </p:spTree>
    <p:extLst>
      <p:ext uri="{BB962C8B-B14F-4D97-AF65-F5344CB8AC3E}">
        <p14:creationId xmlns:p14="http://schemas.microsoft.com/office/powerpoint/2010/main" val="2420064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Financial  sector from 2019 to 2022 along with the relationship between the different metrics which are:</a:t>
            </a:r>
          </a:p>
          <a:p>
            <a:pPr marL="228600" indent="-228600">
              <a:buAutoNum type="arabicPeriod"/>
            </a:pPr>
            <a:r>
              <a:rPr lang="en-IN"/>
              <a:t>The actual EPS data which is shown by the red line</a:t>
            </a:r>
            <a:endParaRPr lang="en-IN">
              <a:cs typeface="Calibri"/>
            </a:endParaRPr>
          </a:p>
          <a:p>
            <a:pPr marL="228600" indent="-228600">
              <a:buAutoNum type="arabicPeriod"/>
            </a:pPr>
            <a:r>
              <a:rPr lang="en-IN"/>
              <a:t>The forecasts of the analysts which are shown by the green line</a:t>
            </a:r>
            <a:endParaRPr lang="en-IN">
              <a:cs typeface="Calibri"/>
            </a:endParaRPr>
          </a:p>
          <a:p>
            <a:pPr marL="228600" indent="-228600">
              <a:buAutoNum type="arabicPeriod"/>
            </a:pPr>
            <a:r>
              <a:rPr lang="en-IN"/>
              <a:t>Our forecasts by including the macroeconomic indicators in the model which is shown by the blue line</a:t>
            </a:r>
            <a:endParaRPr lang="en-IN">
              <a:cs typeface="Calibri"/>
            </a:endParaRPr>
          </a:p>
          <a:p>
            <a:pPr marL="228600" indent="-228600">
              <a:buAutoNum type="arabicPeriod"/>
            </a:pPr>
            <a:r>
              <a:rPr lang="en-IN"/>
              <a:t>Our forecasts by excluding the macroeconomic indicators in the model which is shown by the purple line</a:t>
            </a:r>
            <a:endParaRPr lang="en-IN">
              <a:cs typeface="Calibri"/>
            </a:endParaRP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modelled the data.</a:t>
            </a:r>
            <a:endParaRPr lang="en-IN">
              <a:cs typeface="Calibri"/>
            </a:endParaRPr>
          </a:p>
          <a:p>
            <a:pPr marL="0" indent="0">
              <a:buNone/>
            </a:pPr>
            <a:endParaRPr lang="en-IN"/>
          </a:p>
          <a:p>
            <a:endParaRPr lang="en-IN"/>
          </a:p>
          <a:p>
            <a:r>
              <a:rPr lang="en-IN">
                <a:ea typeface="Calibri"/>
                <a:cs typeface="Calibri"/>
              </a:rPr>
              <a:t>All other macro variables in our model had near zero correlation with the financial sector including :unemployment rate , money supply . Upon further research we realized we could use credit card rates and mortgage rate but couldn't because of time constraints.</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41</a:t>
            </a:fld>
            <a:endParaRPr lang="en-IN"/>
          </a:p>
        </p:txBody>
      </p:sp>
    </p:spTree>
    <p:extLst>
      <p:ext uri="{BB962C8B-B14F-4D97-AF65-F5344CB8AC3E}">
        <p14:creationId xmlns:p14="http://schemas.microsoft.com/office/powerpoint/2010/main" val="401981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endParaRPr lang="en-IN">
              <a:ea typeface="Calibri"/>
              <a:cs typeface="Calibri"/>
            </a:endParaRPr>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endParaRPr lang="en-IN">
              <a:ea typeface="Calibri"/>
              <a:cs typeface="Calibri"/>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42</a:t>
            </a:fld>
            <a:endParaRPr lang="en-IN"/>
          </a:p>
        </p:txBody>
      </p:sp>
    </p:spTree>
    <p:extLst>
      <p:ext uri="{BB962C8B-B14F-4D97-AF65-F5344CB8AC3E}">
        <p14:creationId xmlns:p14="http://schemas.microsoft.com/office/powerpoint/2010/main" val="4131491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Telecommunication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43</a:t>
            </a:fld>
            <a:endParaRPr lang="en-IN"/>
          </a:p>
        </p:txBody>
      </p:sp>
    </p:spTree>
    <p:extLst>
      <p:ext uri="{BB962C8B-B14F-4D97-AF65-F5344CB8AC3E}">
        <p14:creationId xmlns:p14="http://schemas.microsoft.com/office/powerpoint/2010/main" val="276828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Materials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Through this graph and the table, we can see that our model with macroeconomic variables is performing better than the forecasts of the analysts and the model without macroeconomic factors. It shows a lower mean error and RMSE as compared to the accuracy of the model without the macro variables while comparing it to the actual EPS data.</a:t>
            </a:r>
          </a:p>
          <a:p>
            <a:pPr marL="0" indent="0">
              <a:buNone/>
            </a:pPr>
            <a:endParaRPr lang="en-IN"/>
          </a:p>
          <a:p>
            <a:pPr marL="0" indent="0">
              <a:buNone/>
            </a:pPr>
            <a:endParaRPr lang="en-IN"/>
          </a:p>
          <a:p>
            <a:pPr marL="0" indent="0">
              <a:buNone/>
            </a:pPr>
            <a:r>
              <a:rPr lang="en-IN"/>
              <a:t>Through this graph and the table, we can see that our model with macroeconomic variables is performing better than the model without macroeconomic factors and also the forecasts of the analysts. They show a lower mean error and RMSE as well while comparing it to the actual EPS data.</a:t>
            </a:r>
          </a:p>
        </p:txBody>
      </p:sp>
      <p:sp>
        <p:nvSpPr>
          <p:cNvPr id="4" name="Slide Number Placeholder 3"/>
          <p:cNvSpPr>
            <a:spLocks noGrp="1"/>
          </p:cNvSpPr>
          <p:nvPr>
            <p:ph type="sldNum" sz="quarter" idx="5"/>
          </p:nvPr>
        </p:nvSpPr>
        <p:spPr/>
        <p:txBody>
          <a:bodyPr/>
          <a:lstStyle/>
          <a:p>
            <a:fld id="{92E3AB9B-483D-42C3-BCA0-6414F432A5B6}" type="slidenum">
              <a:rPr lang="en-IN" smtClean="0"/>
              <a:t>44</a:t>
            </a:fld>
            <a:endParaRPr lang="en-IN"/>
          </a:p>
        </p:txBody>
      </p:sp>
    </p:spTree>
    <p:extLst>
      <p:ext uri="{BB962C8B-B14F-4D97-AF65-F5344CB8AC3E}">
        <p14:creationId xmlns:p14="http://schemas.microsoft.com/office/powerpoint/2010/main" val="370414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Now, we choose to use ETFs for our analysis. We are using ETFs because the companies that provide them are able to give other information besides returns. This includes EBIT, Dividends, Cash Flows, etc. Each of our ETFs start around 2001, thus giving us a little more than two business cycles for prediction analysis. We are obtaining all of this data from FactSet. FactSet is a financial data and software company that provides global financial and economic information to investment professionals. Its services include analytics, research, and data management tools for financial analysis, portfolio management, and risk management.</a:t>
            </a:r>
          </a:p>
          <a:p>
            <a:endParaRPr lang="en-IN">
              <a:cs typeface="Calibri"/>
            </a:endParaRPr>
          </a:p>
          <a:p>
            <a:r>
              <a:rPr lang="en-IN">
                <a:cs typeface="Calibri"/>
              </a:rPr>
              <a:t>Forecasting and actuals data</a:t>
            </a:r>
          </a:p>
        </p:txBody>
      </p:sp>
      <p:sp>
        <p:nvSpPr>
          <p:cNvPr id="4" name="Slide Number Placeholder 3"/>
          <p:cNvSpPr>
            <a:spLocks noGrp="1"/>
          </p:cNvSpPr>
          <p:nvPr>
            <p:ph type="sldNum" sz="quarter" idx="5"/>
          </p:nvPr>
        </p:nvSpPr>
        <p:spPr/>
        <p:txBody>
          <a:bodyPr/>
          <a:lstStyle/>
          <a:p>
            <a:fld id="{92E3AB9B-483D-42C3-BCA0-6414F432A5B6}" type="slidenum">
              <a:rPr lang="en-IN" smtClean="0"/>
              <a:t>5</a:t>
            </a:fld>
            <a:endParaRPr lang="en-IN"/>
          </a:p>
        </p:txBody>
      </p:sp>
    </p:spTree>
    <p:extLst>
      <p:ext uri="{BB962C8B-B14F-4D97-AF65-F5344CB8AC3E}">
        <p14:creationId xmlns:p14="http://schemas.microsoft.com/office/powerpoint/2010/main" val="2860747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Consumer Staples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Building Permits</a:t>
            </a:r>
          </a:p>
          <a:p>
            <a:pPr marL="0" indent="0">
              <a:buNone/>
            </a:pPr>
            <a:r>
              <a:rPr lang="en-IN" b="0"/>
              <a:t>These 2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45</a:t>
            </a:fld>
            <a:endParaRPr lang="en-IN"/>
          </a:p>
        </p:txBody>
      </p:sp>
    </p:spTree>
    <p:extLst>
      <p:ext uri="{BB962C8B-B14F-4D97-AF65-F5344CB8AC3E}">
        <p14:creationId xmlns:p14="http://schemas.microsoft.com/office/powerpoint/2010/main" val="2272313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Consumer Staples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a:t>
            </a:r>
            <a:r>
              <a:rPr lang="en-IN" err="1"/>
              <a:t>the</a:t>
            </a:r>
            <a:r>
              <a:rPr lang="en-IN"/>
              <a:t> forecasts of the analysts but not outperforming the model without macroeconomic factors. It shows a lower mean error and RMSE as compared to the accuracy of the model without the macro variables while comparing it to the actual EPS data.</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46</a:t>
            </a:fld>
            <a:endParaRPr lang="en-IN"/>
          </a:p>
        </p:txBody>
      </p:sp>
    </p:spTree>
    <p:extLst>
      <p:ext uri="{BB962C8B-B14F-4D97-AF65-F5344CB8AC3E}">
        <p14:creationId xmlns:p14="http://schemas.microsoft.com/office/powerpoint/2010/main" val="2690538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Real Estate sector ETF. This has been determined through the data from the ETF data on Yahoo Finance. We can determine from the plot that the variables that highly affect this ETF are:</a:t>
            </a:r>
          </a:p>
          <a:p>
            <a:pPr marL="228600" indent="-228600">
              <a:buAutoNum type="arabicPeriod"/>
            </a:pPr>
            <a:r>
              <a:rPr lang="en-IN" b="0"/>
              <a:t>Federal funds rate</a:t>
            </a:r>
          </a:p>
          <a:p>
            <a:pPr marL="228600" indent="-228600">
              <a:buAutoNum type="arabicPeriod"/>
            </a:pPr>
            <a:r>
              <a:rPr lang="en-IN" b="0"/>
              <a:t>Building Permits</a:t>
            </a:r>
          </a:p>
          <a:p>
            <a:pPr marL="0" indent="0">
              <a:buNone/>
            </a:pPr>
            <a:r>
              <a:rPr lang="en-IN" b="0"/>
              <a:t>These 2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47</a:t>
            </a:fld>
            <a:endParaRPr lang="en-IN"/>
          </a:p>
        </p:txBody>
      </p:sp>
    </p:spTree>
    <p:extLst>
      <p:ext uri="{BB962C8B-B14F-4D97-AF65-F5344CB8AC3E}">
        <p14:creationId xmlns:p14="http://schemas.microsoft.com/office/powerpoint/2010/main" val="2940623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Real Estate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model without macroeconomic factors and also the forecasts of the analysts. They show a lower mean error and RMSE as well while comparing it to the actual EPS data.</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48</a:t>
            </a:fld>
            <a:endParaRPr lang="en-IN"/>
          </a:p>
        </p:txBody>
      </p:sp>
    </p:spTree>
    <p:extLst>
      <p:ext uri="{BB962C8B-B14F-4D97-AF65-F5344CB8AC3E}">
        <p14:creationId xmlns:p14="http://schemas.microsoft.com/office/powerpoint/2010/main" val="1038285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Utilities sector ETF. This has been determined through the data from the ETF data on Yahoo Finance. We can determine from the plot that the variables that highly affect this ETF are:</a:t>
            </a:r>
          </a:p>
          <a:p>
            <a:pPr marL="228600" indent="-228600">
              <a:buAutoNum type="arabicPeriod"/>
            </a:pPr>
            <a:r>
              <a:rPr lang="en-IN" b="0"/>
              <a:t>Federal funds rate</a:t>
            </a:r>
          </a:p>
          <a:p>
            <a:pPr marL="228600" indent="-228600">
              <a:buAutoNum type="arabicPeriod"/>
            </a:pPr>
            <a:r>
              <a:rPr lang="en-IN" b="0"/>
              <a:t>Building Permits</a:t>
            </a:r>
          </a:p>
          <a:p>
            <a:pPr marL="0" indent="0">
              <a:buNone/>
            </a:pPr>
            <a:r>
              <a:rPr lang="en-IN" b="0"/>
              <a:t>These 2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0.8 as the correlation coefficient. A combination of these variables are used for the modelling.</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49</a:t>
            </a:fld>
            <a:endParaRPr lang="en-IN"/>
          </a:p>
        </p:txBody>
      </p:sp>
    </p:spTree>
    <p:extLst>
      <p:ext uri="{BB962C8B-B14F-4D97-AF65-F5344CB8AC3E}">
        <p14:creationId xmlns:p14="http://schemas.microsoft.com/office/powerpoint/2010/main" val="2185321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Utilities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50</a:t>
            </a:fld>
            <a:endParaRPr lang="en-IN"/>
          </a:p>
        </p:txBody>
      </p:sp>
    </p:spTree>
    <p:extLst>
      <p:ext uri="{BB962C8B-B14F-4D97-AF65-F5344CB8AC3E}">
        <p14:creationId xmlns:p14="http://schemas.microsoft.com/office/powerpoint/2010/main" val="2536364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Telecommunication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0.8 as the correlation coefficient. A combination of these variables are used for the modelling.</a:t>
            </a: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51</a:t>
            </a:fld>
            <a:endParaRPr lang="en-IN"/>
          </a:p>
        </p:txBody>
      </p:sp>
    </p:spTree>
    <p:extLst>
      <p:ext uri="{BB962C8B-B14F-4D97-AF65-F5344CB8AC3E}">
        <p14:creationId xmlns:p14="http://schemas.microsoft.com/office/powerpoint/2010/main" val="2140587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Telecommunication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p>
        </p:txBody>
      </p:sp>
      <p:sp>
        <p:nvSpPr>
          <p:cNvPr id="4" name="Slide Number Placeholder 3"/>
          <p:cNvSpPr>
            <a:spLocks noGrp="1"/>
          </p:cNvSpPr>
          <p:nvPr>
            <p:ph type="sldNum" sz="quarter" idx="5"/>
          </p:nvPr>
        </p:nvSpPr>
        <p:spPr/>
        <p:txBody>
          <a:bodyPr/>
          <a:lstStyle/>
          <a:p>
            <a:fld id="{92E3AB9B-483D-42C3-BCA0-6414F432A5B6}" type="slidenum">
              <a:rPr lang="en-IN" smtClean="0"/>
              <a:t>52</a:t>
            </a:fld>
            <a:endParaRPr lang="en-IN"/>
          </a:p>
        </p:txBody>
      </p:sp>
    </p:spTree>
    <p:extLst>
      <p:ext uri="{BB962C8B-B14F-4D97-AF65-F5344CB8AC3E}">
        <p14:creationId xmlns:p14="http://schemas.microsoft.com/office/powerpoint/2010/main" val="2235335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Technology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53</a:t>
            </a:fld>
            <a:endParaRPr lang="en-IN"/>
          </a:p>
        </p:txBody>
      </p:sp>
    </p:spTree>
    <p:extLst>
      <p:ext uri="{BB962C8B-B14F-4D97-AF65-F5344CB8AC3E}">
        <p14:creationId xmlns:p14="http://schemas.microsoft.com/office/powerpoint/2010/main" val="948367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Information Technology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performing better than the model without macroeconomic factors and also the forecasts of the analysts. They show a lower mean error while comparing it to the actual EPS data.</a:t>
            </a:r>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54</a:t>
            </a:fld>
            <a:endParaRPr lang="en-IN"/>
          </a:p>
        </p:txBody>
      </p:sp>
    </p:spTree>
    <p:extLst>
      <p:ext uri="{BB962C8B-B14F-4D97-AF65-F5344CB8AC3E}">
        <p14:creationId xmlns:p14="http://schemas.microsoft.com/office/powerpoint/2010/main" val="213849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While there are hundreds and hundreds of macroeconomic indicators, we are only using eight of them for this analysis. In our opinion, these 8 indicators impact the economy and sectors the most. One of our goals is to show you how these indicators impact each sector, and once we do that, you can replace the indicators with any you like. </a:t>
            </a:r>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6</a:t>
            </a:fld>
            <a:endParaRPr lang="en-IN"/>
          </a:p>
        </p:txBody>
      </p:sp>
    </p:spTree>
    <p:extLst>
      <p:ext uri="{BB962C8B-B14F-4D97-AF65-F5344CB8AC3E}">
        <p14:creationId xmlns:p14="http://schemas.microsoft.com/office/powerpoint/2010/main" val="625940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Energy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Building Permits</a:t>
            </a:r>
          </a:p>
          <a:p>
            <a:pPr marL="0" indent="0">
              <a:buNone/>
            </a:pPr>
            <a:r>
              <a:rPr lang="en-IN" b="0"/>
              <a:t>These 2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55</a:t>
            </a:fld>
            <a:endParaRPr lang="en-IN"/>
          </a:p>
        </p:txBody>
      </p:sp>
    </p:spTree>
    <p:extLst>
      <p:ext uri="{BB962C8B-B14F-4D97-AF65-F5344CB8AC3E}">
        <p14:creationId xmlns:p14="http://schemas.microsoft.com/office/powerpoint/2010/main" val="2902173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Energy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not performing better than the model without macroeconomic factors or the forecasts of the analysts. They show a higher mean error while comparing it to the actual EPS data.</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56</a:t>
            </a:fld>
            <a:endParaRPr lang="en-IN"/>
          </a:p>
        </p:txBody>
      </p:sp>
    </p:spTree>
    <p:extLst>
      <p:ext uri="{BB962C8B-B14F-4D97-AF65-F5344CB8AC3E}">
        <p14:creationId xmlns:p14="http://schemas.microsoft.com/office/powerpoint/2010/main" val="3261726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Consumer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Building Permits</a:t>
            </a:r>
          </a:p>
          <a:p>
            <a:pPr marL="0" indent="0">
              <a:buNone/>
            </a:pPr>
            <a:r>
              <a:rPr lang="en-IN" b="0"/>
              <a:t>These 2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modelling.</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57</a:t>
            </a:fld>
            <a:endParaRPr lang="en-IN"/>
          </a:p>
        </p:txBody>
      </p:sp>
    </p:spTree>
    <p:extLst>
      <p:ext uri="{BB962C8B-B14F-4D97-AF65-F5344CB8AC3E}">
        <p14:creationId xmlns:p14="http://schemas.microsoft.com/office/powerpoint/2010/main" val="4154756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Consumer Discretionary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The table below shows the in-sample and out-of-sample accuracy of the model with the macroeconomic data and without macroeconomic data. We have the out-of-sample accuracy for the forecasts of the analyst. We have calculated these measures with respect to the actual EPS data to see how closely we have </a:t>
            </a:r>
            <a:r>
              <a:rPr lang="en-IN" err="1"/>
              <a:t>modeled</a:t>
            </a:r>
            <a:r>
              <a:rPr lang="en-IN"/>
              <a:t> the data.</a:t>
            </a:r>
          </a:p>
          <a:p>
            <a:pPr marL="0" indent="0">
              <a:buNone/>
            </a:pPr>
            <a:endParaRPr lang="en-IN"/>
          </a:p>
          <a:p>
            <a:pPr marL="0" indent="0">
              <a:buNone/>
            </a:pPr>
            <a:r>
              <a:rPr lang="en-IN"/>
              <a:t>Through this graph and the table, we can see that our model with macroeconomic variables is not performing better than the model without macroeconomic factors or the forecasts of the analysts. They show a higher mean error while comparing it to the actual EPS data.</a:t>
            </a:r>
          </a:p>
        </p:txBody>
      </p:sp>
      <p:sp>
        <p:nvSpPr>
          <p:cNvPr id="4" name="Slide Number Placeholder 3"/>
          <p:cNvSpPr>
            <a:spLocks noGrp="1"/>
          </p:cNvSpPr>
          <p:nvPr>
            <p:ph type="sldNum" sz="quarter" idx="5"/>
          </p:nvPr>
        </p:nvSpPr>
        <p:spPr/>
        <p:txBody>
          <a:bodyPr/>
          <a:lstStyle/>
          <a:p>
            <a:fld id="{92E3AB9B-483D-42C3-BCA0-6414F432A5B6}" type="slidenum">
              <a:rPr lang="en-IN" smtClean="0"/>
              <a:t>58</a:t>
            </a:fld>
            <a:endParaRPr lang="en-IN"/>
          </a:p>
        </p:txBody>
      </p:sp>
    </p:spTree>
    <p:extLst>
      <p:ext uri="{BB962C8B-B14F-4D97-AF65-F5344CB8AC3E}">
        <p14:creationId xmlns:p14="http://schemas.microsoft.com/office/powerpoint/2010/main" val="2648595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 graph is the results of dynamic linear regression model for Healthcare Sector, and on the right it’s the Consumer Discretionary Sector.</a:t>
            </a:r>
            <a:r>
              <a:rPr lang="en-US" altLang="zh-CN" b="0" i="0" u="none" strike="noStrike">
                <a:solidFill>
                  <a:srgbClr val="000000"/>
                </a:solidFill>
                <a:effectLst/>
                <a:latin typeface="Calibri" panose="020F0502020204030204" pitchFamily="34" charset="0"/>
              </a:rPr>
              <a:t> As you can see in this graph, it </a:t>
            </a:r>
            <a:r>
              <a:rPr lang="en-IN" altLang="zh-CN" b="0" i="0" u="none" strike="noStrike">
                <a:solidFill>
                  <a:srgbClr val="000000"/>
                </a:solidFill>
                <a:effectLst/>
                <a:latin typeface="Calibri" panose="020F0502020204030204" pitchFamily="34" charset="0"/>
              </a:rPr>
              <a:t>shows the EPS change of sectors from 2020 Q1 to 2023 Q1 along with the relationship between the different metrics which are:</a:t>
            </a:r>
          </a:p>
          <a:p>
            <a:pPr marL="228600" indent="-228600">
              <a:buAutoNum type="arabicPeriod"/>
            </a:pPr>
            <a:r>
              <a:rPr kumimoji="1" lang="en-IN" altLang="zh-CN" b="0" i="0" u="none" strike="noStrike">
                <a:solidFill>
                  <a:srgbClr val="000000"/>
                </a:solidFill>
                <a:effectLst/>
                <a:latin typeface="Calibri" panose="020F0502020204030204" pitchFamily="34" charset="0"/>
              </a:rPr>
              <a:t>The real data (EPS change) is shown by purple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previous TSLM model’s forecast is shown by blue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without </a:t>
            </a:r>
            <a:r>
              <a:rPr kumimoji="1" lang="en-IN" altLang="zh-CN" b="0" i="0" u="none" strike="noStrike" err="1">
                <a:solidFill>
                  <a:srgbClr val="000000"/>
                </a:solidFill>
                <a:effectLst/>
                <a:latin typeface="Calibri" panose="020F0502020204030204" pitchFamily="34" charset="0"/>
              </a:rPr>
              <a:t>marco</a:t>
            </a:r>
            <a:r>
              <a:rPr kumimoji="1" lang="en-IN" altLang="zh-CN" b="0" i="0" u="none" strike="noStrike">
                <a:solidFill>
                  <a:srgbClr val="000000"/>
                </a:solidFill>
                <a:effectLst/>
                <a:latin typeface="Calibri" panose="020F0502020204030204" pitchFamily="34" charset="0"/>
              </a:rPr>
              <a:t> data is shown by green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 macro data is shown by red line.</a:t>
            </a: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altLang="zh-CN" b="0" i="0" u="none" strike="noStrike">
                <a:solidFill>
                  <a:srgbClr val="000000"/>
                </a:solidFill>
                <a:effectLst/>
                <a:latin typeface="Calibri" panose="020F0502020204030204" pitchFamily="34" charset="0"/>
              </a:rPr>
              <a:t>We can get the conclusion just from this graph that the DYNLM model has a good forecast of </a:t>
            </a:r>
            <a:r>
              <a:rPr kumimoji="1" lang="en-IN" altLang="zh-CN" b="0" i="0" u="none" strike="noStrike" err="1">
                <a:solidFill>
                  <a:srgbClr val="000000"/>
                </a:solidFill>
                <a:effectLst/>
                <a:latin typeface="Calibri" panose="020F0502020204030204" pitchFamily="34" charset="0"/>
              </a:rPr>
              <a:t>EPS_Change</a:t>
            </a:r>
            <a:r>
              <a:rPr kumimoji="1" lang="en-IN" altLang="zh-CN" b="0" i="0" u="none" strike="noStrike">
                <a:solidFill>
                  <a:srgbClr val="000000"/>
                </a:solidFill>
                <a:effectLst/>
                <a:latin typeface="Calibri" panose="020F0502020204030204" pitchFamily="34" charset="0"/>
              </a:rPr>
              <a:t> on trend with the actual data. DYNLM model works better than the previous TSLM model with a lower mean absolute error. Also, model without the macro data predicts better than model with macro data, which means we may not find the most suitable macro indicators in Consumer Discretionary Sector. </a:t>
            </a: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endParaRPr kumimoji="1" lang="zh-CN" altLang="en-US"/>
          </a:p>
        </p:txBody>
      </p:sp>
      <p:sp>
        <p:nvSpPr>
          <p:cNvPr id="4" name="灯片编号占位符 3"/>
          <p:cNvSpPr>
            <a:spLocks noGrp="1"/>
          </p:cNvSpPr>
          <p:nvPr>
            <p:ph type="sldNum" sz="quarter" idx="5"/>
          </p:nvPr>
        </p:nvSpPr>
        <p:spPr/>
        <p:txBody>
          <a:bodyPr/>
          <a:lstStyle/>
          <a:p>
            <a:fld id="{92E3AB9B-483D-42C3-BCA0-6414F432A5B6}" type="slidenum">
              <a:rPr lang="en-IN" smtClean="0"/>
              <a:t>59</a:t>
            </a:fld>
            <a:endParaRPr lang="en-IN"/>
          </a:p>
        </p:txBody>
      </p:sp>
    </p:spTree>
    <p:extLst>
      <p:ext uri="{BB962C8B-B14F-4D97-AF65-F5344CB8AC3E}">
        <p14:creationId xmlns:p14="http://schemas.microsoft.com/office/powerpoint/2010/main" val="4138706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Macro Plot</a:t>
            </a:r>
          </a:p>
          <a:p>
            <a:r>
              <a:rPr lang="en-IN" b="0"/>
              <a:t>In this plot, we can see the effects of 7 different macroeconomic leading indicators on the Healthcare sector ETF. This has been determined through the data from the ETF data on Yahoo Finance. We can determine from the plot that the variables that highly effect this ETF are:</a:t>
            </a:r>
          </a:p>
          <a:p>
            <a:pPr marL="228600" indent="-228600">
              <a:buAutoNum type="arabicPeriod"/>
            </a:pPr>
            <a:r>
              <a:rPr lang="en-IN" b="0"/>
              <a:t>Federal funds rate</a:t>
            </a:r>
          </a:p>
          <a:p>
            <a:pPr marL="228600" indent="-228600">
              <a:buAutoNum type="arabicPeriod"/>
            </a:pPr>
            <a:r>
              <a:rPr lang="en-IN" b="0"/>
              <a:t>Money Stock (m2)</a:t>
            </a:r>
          </a:p>
          <a:p>
            <a:pPr marL="228600" indent="-228600">
              <a:buAutoNum type="arabicPeriod"/>
            </a:pPr>
            <a:r>
              <a:rPr lang="en-IN" b="0"/>
              <a:t>Building Permits</a:t>
            </a:r>
          </a:p>
          <a:p>
            <a:pPr marL="0" indent="0">
              <a:buNone/>
            </a:pPr>
            <a:r>
              <a:rPr lang="en-IN" b="0"/>
              <a:t>These 3 variables are used to determine the difference in forecasts and whether they help in improving the earnings forecast or not.</a:t>
            </a:r>
          </a:p>
          <a:p>
            <a:r>
              <a:rPr lang="en-IN" b="1" err="1"/>
              <a:t>Corrplot</a:t>
            </a:r>
            <a:endParaRPr lang="en-IN" b="1"/>
          </a:p>
          <a:p>
            <a:r>
              <a:rPr lang="en-IN" b="0"/>
              <a:t>The correlation plot shows the variables that do not have more than an absolute value of 0.7 as the correlation coefficient. A combination of these variables are used for the </a:t>
            </a:r>
            <a:r>
              <a:rPr lang="en-IN" b="0" err="1"/>
              <a:t>modeling</a:t>
            </a:r>
            <a:r>
              <a:rPr lang="en-IN" b="0"/>
              <a:t>.</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60</a:t>
            </a:fld>
            <a:endParaRPr lang="en-IN"/>
          </a:p>
        </p:txBody>
      </p:sp>
    </p:spTree>
    <p:extLst>
      <p:ext uri="{BB962C8B-B14F-4D97-AF65-F5344CB8AC3E}">
        <p14:creationId xmlns:p14="http://schemas.microsoft.com/office/powerpoint/2010/main" val="1129038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graph shows the earnings per share of firms in the Healthcare sector from 2020 to 2022 along with the relationship between the different metrics which are:</a:t>
            </a:r>
          </a:p>
          <a:p>
            <a:pPr marL="228600" indent="-228600">
              <a:buAutoNum type="arabicPeriod"/>
            </a:pPr>
            <a:r>
              <a:rPr lang="en-IN"/>
              <a:t>The actual EPS data which is shown by the red line</a:t>
            </a:r>
          </a:p>
          <a:p>
            <a:pPr marL="228600" indent="-228600">
              <a:buAutoNum type="arabicPeriod"/>
            </a:pPr>
            <a:r>
              <a:rPr lang="en-IN"/>
              <a:t>The forecasts of the analysts which are shown by the green line</a:t>
            </a:r>
          </a:p>
          <a:p>
            <a:pPr marL="228600" indent="-228600">
              <a:buAutoNum type="arabicPeriod"/>
            </a:pPr>
            <a:r>
              <a:rPr lang="en-IN"/>
              <a:t>Our forecasts by including the macroeconomic indicators in the model which is shown by the blue line</a:t>
            </a:r>
          </a:p>
          <a:p>
            <a:pPr marL="228600" indent="-228600">
              <a:buAutoNum type="arabicPeriod"/>
            </a:pPr>
            <a:r>
              <a:rPr lang="en-IN"/>
              <a:t>Our forecasts by excluding the macroeconomic indicators in the model which is shown by the purple line</a:t>
            </a:r>
          </a:p>
          <a:p>
            <a:pPr marL="0" indent="0">
              <a:buNone/>
            </a:pPr>
            <a:endParaRPr lang="en-IN"/>
          </a:p>
          <a:p>
            <a:pPr marL="0" indent="0">
              <a:buNone/>
            </a:pPr>
            <a:r>
              <a:rPr lang="en-IN"/>
              <a:t>Through this graph and the table, we can see that our model with macroeconomic variables is performing better than the forecasts of the analysts but not outperforming the model without macroeconomic factors. It shows a lower mean error and RMSE as compared to the accuracy of the model without the macro variables while comparing it to the actual EPS data.</a:t>
            </a:r>
          </a:p>
          <a:p>
            <a:pPr marL="0" indent="0">
              <a:buNone/>
            </a:pPr>
            <a:endParaRPr lang="en-IN"/>
          </a:p>
          <a:p>
            <a:pPr marL="0" indent="0">
              <a:buNone/>
            </a:pPr>
            <a:r>
              <a:rPr lang="en-IN"/>
              <a:t>Through this graph and the table, we can see that our model with macroeconomic variables is performing better than the model without macroeconomic factors but it is almost comparable or less comparable than the forecasts of the analysts. They show a lower mean error and RMSE as well while comparing it to the actual EPS data.</a:t>
            </a:r>
          </a:p>
          <a:p>
            <a:endParaRPr lang="en-IN"/>
          </a:p>
          <a:p>
            <a:endParaRPr lang="en-IN"/>
          </a:p>
          <a:p>
            <a:endParaRPr lang="en-IN"/>
          </a:p>
          <a:p>
            <a:endParaRPr lang="en-IN"/>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61</a:t>
            </a:fld>
            <a:endParaRPr lang="en-IN"/>
          </a:p>
        </p:txBody>
      </p:sp>
    </p:spTree>
    <p:extLst>
      <p:ext uri="{BB962C8B-B14F-4D97-AF65-F5344CB8AC3E}">
        <p14:creationId xmlns:p14="http://schemas.microsoft.com/office/powerpoint/2010/main" val="1630357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a:t>The graph is the results of dynamic linear regression model for Healthcare Sector, and on the right it’s the Consumer Discretionary Sector.</a:t>
            </a:r>
            <a:r>
              <a:rPr lang="en-US" altLang="zh-CN" b="0" i="0" u="none" strike="noStrike">
                <a:solidFill>
                  <a:srgbClr val="000000"/>
                </a:solidFill>
                <a:effectLst/>
                <a:latin typeface="Calibri" panose="020F0502020204030204" pitchFamily="34" charset="0"/>
              </a:rPr>
              <a:t> As you can see in this graph, it </a:t>
            </a:r>
            <a:r>
              <a:rPr lang="en-IN" altLang="zh-CN" b="0" i="0" u="none" strike="noStrike">
                <a:solidFill>
                  <a:srgbClr val="000000"/>
                </a:solidFill>
                <a:effectLst/>
                <a:latin typeface="Calibri" panose="020F0502020204030204" pitchFamily="34" charset="0"/>
              </a:rPr>
              <a:t>shows the EPS change of sectors from 2020 Q1 to 2023 Q1 along with the relationship between the different metrics which are:</a:t>
            </a:r>
          </a:p>
          <a:p>
            <a:pPr marL="228600" indent="-228600">
              <a:buAutoNum type="arabicPeriod"/>
            </a:pPr>
            <a:r>
              <a:rPr kumimoji="1" lang="en-IN" altLang="zh-CN" b="0" i="0" u="none" strike="noStrike">
                <a:solidFill>
                  <a:srgbClr val="000000"/>
                </a:solidFill>
                <a:effectLst/>
                <a:latin typeface="Calibri" panose="020F0502020204030204" pitchFamily="34" charset="0"/>
              </a:rPr>
              <a:t>The real data (EPS change) is shown by purple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previous TSLM model’s forecast is shown by blue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without </a:t>
            </a:r>
            <a:r>
              <a:rPr kumimoji="1" lang="en-IN" altLang="zh-CN" b="0" i="0" u="none" strike="noStrike" err="1">
                <a:solidFill>
                  <a:srgbClr val="000000"/>
                </a:solidFill>
                <a:effectLst/>
                <a:latin typeface="Calibri" panose="020F0502020204030204" pitchFamily="34" charset="0"/>
              </a:rPr>
              <a:t>marco</a:t>
            </a:r>
            <a:r>
              <a:rPr kumimoji="1" lang="en-IN" altLang="zh-CN" b="0" i="0" u="none" strike="noStrike">
                <a:solidFill>
                  <a:srgbClr val="000000"/>
                </a:solidFill>
                <a:effectLst/>
                <a:latin typeface="Calibri" panose="020F0502020204030204" pitchFamily="34" charset="0"/>
              </a:rPr>
              <a:t> data is shown by green line.</a:t>
            </a:r>
          </a:p>
          <a:p>
            <a:pPr marL="228600" indent="-228600">
              <a:buAutoNum type="arabicPeriod"/>
            </a:pPr>
            <a:r>
              <a:rPr kumimoji="1" lang="en-IN" altLang="zh-CN" b="0" i="0" u="none" strike="noStrike">
                <a:solidFill>
                  <a:srgbClr val="000000"/>
                </a:solidFill>
                <a:effectLst/>
                <a:latin typeface="Calibri" panose="020F0502020204030204" pitchFamily="34" charset="0"/>
              </a:rPr>
              <a:t>The new DYNLM model’s forecast with macro data is shown by red line.</a:t>
            </a: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pPr marL="0" indent="0">
              <a:buFontTx/>
              <a:buNone/>
            </a:pPr>
            <a:r>
              <a:rPr kumimoji="1" lang="en-IN" altLang="zh-CN" b="0" i="0" u="none" strike="noStrike">
                <a:solidFill>
                  <a:srgbClr val="000000"/>
                </a:solidFill>
                <a:effectLst/>
                <a:latin typeface="Calibri" panose="020F0502020204030204" pitchFamily="34" charset="0"/>
              </a:rPr>
              <a:t>We can get the conclusion just from this graph that the DYNLM model has a good forecast of </a:t>
            </a:r>
            <a:r>
              <a:rPr kumimoji="1" lang="en-IN" altLang="zh-CN" b="0" i="0" u="none" strike="noStrike" err="1">
                <a:solidFill>
                  <a:srgbClr val="000000"/>
                </a:solidFill>
                <a:effectLst/>
                <a:latin typeface="Calibri" panose="020F0502020204030204" pitchFamily="34" charset="0"/>
              </a:rPr>
              <a:t>EPS_Change</a:t>
            </a:r>
            <a:r>
              <a:rPr kumimoji="1" lang="en-IN" altLang="zh-CN" b="0" i="0" u="none" strike="noStrike">
                <a:solidFill>
                  <a:srgbClr val="000000"/>
                </a:solidFill>
                <a:effectLst/>
                <a:latin typeface="Calibri" panose="020F0502020204030204" pitchFamily="34" charset="0"/>
              </a:rPr>
              <a:t> on trend with the actual data. DYNLM model works better than the previous TSLM model with a lower mean absolute error. Also, model with the macro data predicts better than model without macro data, which means macro data works on DYNLM model. </a:t>
            </a: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pPr marL="228600" indent="-228600">
              <a:buAutoNum type="arabicPeriod"/>
            </a:pPr>
            <a:endParaRPr kumimoji="1" lang="en-IN" altLang="zh-CN" b="0" i="0" u="none" strike="noStrike">
              <a:solidFill>
                <a:srgbClr val="000000"/>
              </a:solidFill>
              <a:effectLst/>
              <a:latin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62</a:t>
            </a:fld>
            <a:endParaRPr lang="en-IN"/>
          </a:p>
        </p:txBody>
      </p:sp>
    </p:spTree>
    <p:extLst>
      <p:ext uri="{BB962C8B-B14F-4D97-AF65-F5344CB8AC3E}">
        <p14:creationId xmlns:p14="http://schemas.microsoft.com/office/powerpoint/2010/main" val="317500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There are three different predictive models being used. First, a time series linear regression model is a mathematical formula that helps us to understand how a particular variable changes over time. It uses past values of the variable to predict future values, assuming that there is a linear relationship between the variable and time. The model calculates the slope of this relationship, which gives an estimate of how much the variable changes for each unit of time.</a:t>
            </a:r>
            <a:br>
              <a:rPr lang="en-IN">
                <a:cs typeface="+mn-lt"/>
              </a:rPr>
            </a:br>
            <a:br>
              <a:rPr lang="en-IN">
                <a:cs typeface="+mn-lt"/>
              </a:rPr>
            </a:br>
            <a:r>
              <a:rPr lang="en-IN">
                <a:cs typeface="Calibri"/>
              </a:rPr>
              <a:t>Second, a time series dynamic model is a type of mathematical model used to forecast future values of a variable based on its past </a:t>
            </a:r>
            <a:r>
              <a:rPr lang="en-IN" err="1">
                <a:cs typeface="Calibri"/>
              </a:rPr>
              <a:t>behavior</a:t>
            </a:r>
            <a:r>
              <a:rPr lang="en-IN">
                <a:cs typeface="Calibri"/>
              </a:rPr>
              <a:t>. Unlike a static model, which assumes a constant relationship between the variable and time, a dynamic model allows for the relationship to change over time. This means that the model can adjust its forecast as new data becomes available, making it more accurate than a static model.</a:t>
            </a:r>
          </a:p>
          <a:p>
            <a:endParaRPr lang="en-IN">
              <a:cs typeface="Calibri"/>
            </a:endParaRPr>
          </a:p>
          <a:p>
            <a:r>
              <a:rPr lang="en-IN">
                <a:cs typeface="Calibri"/>
              </a:rPr>
              <a:t>Lastly, </a:t>
            </a:r>
            <a:r>
              <a:rPr lang="en-IN"/>
              <a:t>a random forest model is a type of machine learning algorithm used for prediction tasks. It works by creating many decision trees that are trained on random subsets of the data. The trees then vote on the outcome of a new observation, and the most popular prediction is chosen as the final result. This approach helps to reduce overfitting and improves the accuracy of the predictions.</a:t>
            </a:r>
            <a:endParaRPr lang="en-IN">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7</a:t>
            </a:fld>
            <a:endParaRPr lang="en-IN"/>
          </a:p>
        </p:txBody>
      </p:sp>
    </p:spTree>
    <p:extLst>
      <p:ext uri="{BB962C8B-B14F-4D97-AF65-F5344CB8AC3E}">
        <p14:creationId xmlns:p14="http://schemas.microsoft.com/office/powerpoint/2010/main" val="89783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As mentioned earlier, ETFs also give us the data you would see for stocks. This is very helpful in our analysis as we can do sector wide research while only using an ETF. These ETFs track the underlying indexes that have these stocks. </a:t>
            </a:r>
            <a:br>
              <a:rPr lang="en-IN">
                <a:cs typeface="+mn-lt"/>
              </a:rPr>
            </a:br>
            <a:br>
              <a:rPr lang="en-IN">
                <a:cs typeface="+mn-lt"/>
              </a:rPr>
            </a:br>
            <a:r>
              <a:rPr lang="en-IN">
                <a:cs typeface="Calibri"/>
              </a:rPr>
              <a:t>We use this data to better our forecasts. </a:t>
            </a:r>
          </a:p>
        </p:txBody>
      </p:sp>
      <p:sp>
        <p:nvSpPr>
          <p:cNvPr id="4" name="Slide Number Placeholder 3"/>
          <p:cNvSpPr>
            <a:spLocks noGrp="1"/>
          </p:cNvSpPr>
          <p:nvPr>
            <p:ph type="sldNum" sz="quarter" idx="5"/>
          </p:nvPr>
        </p:nvSpPr>
        <p:spPr/>
        <p:txBody>
          <a:bodyPr/>
          <a:lstStyle/>
          <a:p>
            <a:fld id="{92E3AB9B-483D-42C3-BCA0-6414F432A5B6}" type="slidenum">
              <a:rPr lang="en-IN" smtClean="0"/>
              <a:t>8</a:t>
            </a:fld>
            <a:endParaRPr lang="en-IN"/>
          </a:p>
        </p:txBody>
      </p:sp>
    </p:spTree>
    <p:extLst>
      <p:ext uri="{BB962C8B-B14F-4D97-AF65-F5344CB8AC3E}">
        <p14:creationId xmlns:p14="http://schemas.microsoft.com/office/powerpoint/2010/main" val="268190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2E3AB9B-483D-42C3-BCA0-6414F432A5B6}" type="slidenum">
              <a:rPr lang="en-IN" smtClean="0"/>
              <a:t>9</a:t>
            </a:fld>
            <a:endParaRPr lang="en-IN"/>
          </a:p>
        </p:txBody>
      </p:sp>
    </p:spTree>
    <p:extLst>
      <p:ext uri="{BB962C8B-B14F-4D97-AF65-F5344CB8AC3E}">
        <p14:creationId xmlns:p14="http://schemas.microsoft.com/office/powerpoint/2010/main" val="3336505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2E3AB9B-483D-42C3-BCA0-6414F432A5B6}" type="slidenum">
              <a:rPr lang="en-IN" smtClean="0"/>
              <a:t>10</a:t>
            </a:fld>
            <a:endParaRPr lang="en-IN"/>
          </a:p>
        </p:txBody>
      </p:sp>
    </p:spTree>
    <p:extLst>
      <p:ext uri="{BB962C8B-B14F-4D97-AF65-F5344CB8AC3E}">
        <p14:creationId xmlns:p14="http://schemas.microsoft.com/office/powerpoint/2010/main" val="2590862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Finance Wallpaper Downloads, [100+] Finance Wallpapers for FREE |  Wallpapers.com">
            <a:extLst>
              <a:ext uri="{FF2B5EF4-FFF2-40B4-BE49-F238E27FC236}">
                <a16:creationId xmlns:a16="http://schemas.microsoft.com/office/drawing/2014/main" id="{D2D1FD73-09CA-E00A-4CDE-0465E893F98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6978E8-DCD8-35A5-5482-398083804724}"/>
              </a:ext>
            </a:extLst>
          </p:cNvPr>
          <p:cNvSpPr txBox="1"/>
          <p:nvPr/>
        </p:nvSpPr>
        <p:spPr>
          <a:xfrm>
            <a:off x="1763433" y="1897534"/>
            <a:ext cx="8662084" cy="116225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rgbClr val="FFFFFF"/>
                </a:solidFill>
                <a:latin typeface="+mj-lt"/>
                <a:ea typeface="+mj-ea"/>
                <a:cs typeface="+mj-cs"/>
              </a:rPr>
              <a:t>Capstone Project</a:t>
            </a:r>
          </a:p>
        </p:txBody>
      </p:sp>
      <p:sp>
        <p:nvSpPr>
          <p:cNvPr id="102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F83676-9CEA-AF6A-0F26-FF73058B4592}"/>
              </a:ext>
            </a:extLst>
          </p:cNvPr>
          <p:cNvSpPr txBox="1"/>
          <p:nvPr/>
        </p:nvSpPr>
        <p:spPr>
          <a:xfrm>
            <a:off x="2254658" y="3429000"/>
            <a:ext cx="7679635" cy="872089"/>
          </a:xfrm>
          <a:prstGeom prst="rect">
            <a:avLst/>
          </a:prstGeom>
        </p:spPr>
        <p:txBody>
          <a:bodyPr vert="horz" lIns="91440" tIns="45720" rIns="91440" bIns="45720" rtlCol="0" anchor="b">
            <a:normAutofit fontScale="32500" lnSpcReduction="20000"/>
          </a:bodyPr>
          <a:lstStyle/>
          <a:p>
            <a:pPr algn="ctr">
              <a:lnSpc>
                <a:spcPct val="90000"/>
              </a:lnSpc>
              <a:spcBef>
                <a:spcPct val="0"/>
              </a:spcBef>
              <a:spcAft>
                <a:spcPts val="600"/>
              </a:spcAft>
            </a:pPr>
            <a:r>
              <a:rPr lang="en-US" sz="6600">
                <a:solidFill>
                  <a:srgbClr val="FFFFFF"/>
                </a:solidFill>
                <a:latin typeface="+mj-lt"/>
                <a:ea typeface="+mj-ea"/>
                <a:cs typeface="+mj-cs"/>
              </a:rPr>
              <a:t>How earnings are impacted by macroeconomic variables and ways we can use indicators to perform better forecasts.</a:t>
            </a:r>
            <a:endParaRPr lang="en-US" sz="6600">
              <a:solidFill>
                <a:srgbClr val="FFFFFF"/>
              </a:solidFill>
              <a:latin typeface="+mj-lt"/>
              <a:ea typeface="+mj-ea"/>
              <a:cs typeface="Calibri Light"/>
            </a:endParaRPr>
          </a:p>
        </p:txBody>
      </p:sp>
      <p:sp>
        <p:nvSpPr>
          <p:cNvPr id="3" name="TextBox 2">
            <a:extLst>
              <a:ext uri="{FF2B5EF4-FFF2-40B4-BE49-F238E27FC236}">
                <a16:creationId xmlns:a16="http://schemas.microsoft.com/office/drawing/2014/main" id="{FECBD800-A090-605D-EB9A-443175650FE1}"/>
              </a:ext>
            </a:extLst>
          </p:cNvPr>
          <p:cNvSpPr txBox="1"/>
          <p:nvPr/>
        </p:nvSpPr>
        <p:spPr>
          <a:xfrm>
            <a:off x="4673180" y="5734474"/>
            <a:ext cx="7679635" cy="87208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solidFill>
                  <a:srgbClr val="FFFFFF"/>
                </a:solidFill>
                <a:latin typeface="+mj-lt"/>
                <a:ea typeface="+mj-ea"/>
                <a:cs typeface="+mj-cs"/>
              </a:rPr>
              <a:t>Team 22: Sarmishtha Jain, Erik Wicks, Afia </a:t>
            </a:r>
            <a:r>
              <a:rPr lang="en-US" err="1">
                <a:solidFill>
                  <a:srgbClr val="FFFFFF"/>
                </a:solidFill>
                <a:latin typeface="+mj-lt"/>
                <a:ea typeface="+mj-ea"/>
                <a:cs typeface="+mj-cs"/>
              </a:rPr>
              <a:t>Twumasi</a:t>
            </a:r>
            <a:r>
              <a:rPr lang="en-US">
                <a:solidFill>
                  <a:srgbClr val="FFFFFF"/>
                </a:solidFill>
                <a:latin typeface="+mj-lt"/>
                <a:ea typeface="+mj-ea"/>
                <a:cs typeface="+mj-cs"/>
              </a:rPr>
              <a:t>, Irene Guo, </a:t>
            </a:r>
            <a:r>
              <a:rPr lang="en-US" err="1">
                <a:solidFill>
                  <a:srgbClr val="FFFFFF"/>
                </a:solidFill>
                <a:latin typeface="+mj-lt"/>
                <a:ea typeface="+mj-ea"/>
                <a:cs typeface="+mj-cs"/>
              </a:rPr>
              <a:t>Weiyue</a:t>
            </a:r>
            <a:r>
              <a:rPr lang="en-US">
                <a:solidFill>
                  <a:srgbClr val="FFFFFF"/>
                </a:solidFill>
                <a:latin typeface="+mj-lt"/>
                <a:ea typeface="+mj-ea"/>
                <a:cs typeface="+mj-cs"/>
              </a:rPr>
              <a:t> Zhang</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Exploratory Data Analysis (Seasonal Trend)</a:t>
            </a:r>
          </a:p>
        </p:txBody>
      </p:sp>
      <p:pic>
        <p:nvPicPr>
          <p:cNvPr id="5" name="Content Placeholder 4">
            <a:extLst>
              <a:ext uri="{FF2B5EF4-FFF2-40B4-BE49-F238E27FC236}">
                <a16:creationId xmlns:a16="http://schemas.microsoft.com/office/drawing/2014/main" id="{BBCC45CF-2FFD-683B-4AD4-4A0B9D0052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00" y="1891967"/>
            <a:ext cx="10841195" cy="3804273"/>
          </a:xfrm>
        </p:spPr>
      </p:pic>
      <p:sp>
        <p:nvSpPr>
          <p:cNvPr id="6" name="TextBox 5">
            <a:extLst>
              <a:ext uri="{FF2B5EF4-FFF2-40B4-BE49-F238E27FC236}">
                <a16:creationId xmlns:a16="http://schemas.microsoft.com/office/drawing/2014/main" id="{116C253A-8D55-526E-D84C-9EAD390B8481}"/>
              </a:ext>
            </a:extLst>
          </p:cNvPr>
          <p:cNvSpPr txBox="1"/>
          <p:nvPr/>
        </p:nvSpPr>
        <p:spPr>
          <a:xfrm>
            <a:off x="1213335" y="5907788"/>
            <a:ext cx="9765323" cy="369332"/>
          </a:xfrm>
          <a:prstGeom prst="rect">
            <a:avLst/>
          </a:prstGeom>
          <a:noFill/>
        </p:spPr>
        <p:txBody>
          <a:bodyPr wrap="square" rtlCol="0">
            <a:spAutoFit/>
          </a:bodyPr>
          <a:lstStyle/>
          <a:p>
            <a:r>
              <a:rPr lang="en-IN" b="1" i="1"/>
              <a:t>Recession observed in 2001, 2009, 2017 and 2020, therefore created a dummy variable for the same.</a:t>
            </a:r>
          </a:p>
        </p:txBody>
      </p:sp>
    </p:spTree>
    <p:extLst>
      <p:ext uri="{BB962C8B-B14F-4D97-AF65-F5344CB8AC3E}">
        <p14:creationId xmlns:p14="http://schemas.microsoft.com/office/powerpoint/2010/main" val="232004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Exploratory Data Analysis (Correlations)</a:t>
            </a:r>
          </a:p>
        </p:txBody>
      </p:sp>
      <p:pic>
        <p:nvPicPr>
          <p:cNvPr id="4" name="Picture 3">
            <a:extLst>
              <a:ext uri="{FF2B5EF4-FFF2-40B4-BE49-F238E27FC236}">
                <a16:creationId xmlns:a16="http://schemas.microsoft.com/office/drawing/2014/main" id="{1228889E-95B6-E0B9-998C-6A90F49E1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50" y="1618941"/>
            <a:ext cx="5245370" cy="4692891"/>
          </a:xfrm>
          <a:prstGeom prst="rect">
            <a:avLst/>
          </a:prstGeom>
        </p:spPr>
      </p:pic>
      <p:pic>
        <p:nvPicPr>
          <p:cNvPr id="5" name="Content Placeholder 10">
            <a:extLst>
              <a:ext uri="{FF2B5EF4-FFF2-40B4-BE49-F238E27FC236}">
                <a16:creationId xmlns:a16="http://schemas.microsoft.com/office/drawing/2014/main" id="{F638C5AA-145D-1B8D-7CE5-4A9E426966F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87282" y="1590741"/>
            <a:ext cx="5448551" cy="4748387"/>
          </a:xfrm>
        </p:spPr>
      </p:pic>
      <p:sp>
        <p:nvSpPr>
          <p:cNvPr id="6" name="TextBox 5">
            <a:extLst>
              <a:ext uri="{FF2B5EF4-FFF2-40B4-BE49-F238E27FC236}">
                <a16:creationId xmlns:a16="http://schemas.microsoft.com/office/drawing/2014/main" id="{A2060471-6698-10D4-ADBC-DC4F99C7F5D3}"/>
              </a:ext>
            </a:extLst>
          </p:cNvPr>
          <p:cNvSpPr txBox="1"/>
          <p:nvPr/>
        </p:nvSpPr>
        <p:spPr>
          <a:xfrm>
            <a:off x="4692601" y="1620709"/>
            <a:ext cx="3589361" cy="369332"/>
          </a:xfrm>
          <a:prstGeom prst="rect">
            <a:avLst/>
          </a:prstGeom>
          <a:noFill/>
        </p:spPr>
        <p:txBody>
          <a:bodyPr wrap="square" rtlCol="0">
            <a:spAutoFit/>
          </a:bodyPr>
          <a:lstStyle/>
          <a:p>
            <a:r>
              <a:rPr lang="en-IN" b="1" i="1"/>
              <a:t>Correlation Coefficient Cut off = 0.7</a:t>
            </a:r>
          </a:p>
        </p:txBody>
      </p:sp>
      <p:sp>
        <p:nvSpPr>
          <p:cNvPr id="7" name="TextBox 6">
            <a:extLst>
              <a:ext uri="{FF2B5EF4-FFF2-40B4-BE49-F238E27FC236}">
                <a16:creationId xmlns:a16="http://schemas.microsoft.com/office/drawing/2014/main" id="{7455AD48-1D02-DDDF-4379-1B151556EE93}"/>
              </a:ext>
            </a:extLst>
          </p:cNvPr>
          <p:cNvSpPr txBox="1"/>
          <p:nvPr/>
        </p:nvSpPr>
        <p:spPr>
          <a:xfrm>
            <a:off x="1054153" y="6354544"/>
            <a:ext cx="4055764" cy="369332"/>
          </a:xfrm>
          <a:prstGeom prst="rect">
            <a:avLst/>
          </a:prstGeom>
          <a:noFill/>
        </p:spPr>
        <p:txBody>
          <a:bodyPr wrap="square" rtlCol="0">
            <a:spAutoFit/>
          </a:bodyPr>
          <a:lstStyle/>
          <a:p>
            <a:r>
              <a:rPr lang="en-IN" b="1" i="1"/>
              <a:t>Correlation plot for the Materials Sector</a:t>
            </a:r>
          </a:p>
        </p:txBody>
      </p:sp>
      <p:sp>
        <p:nvSpPr>
          <p:cNvPr id="9" name="TextBox 8">
            <a:extLst>
              <a:ext uri="{FF2B5EF4-FFF2-40B4-BE49-F238E27FC236}">
                <a16:creationId xmlns:a16="http://schemas.microsoft.com/office/drawing/2014/main" id="{5C425E01-0D8B-EC5D-03B6-1D23CC155282}"/>
              </a:ext>
            </a:extLst>
          </p:cNvPr>
          <p:cNvSpPr txBox="1"/>
          <p:nvPr/>
        </p:nvSpPr>
        <p:spPr>
          <a:xfrm>
            <a:off x="6996008" y="6362405"/>
            <a:ext cx="4431098" cy="369332"/>
          </a:xfrm>
          <a:prstGeom prst="rect">
            <a:avLst/>
          </a:prstGeom>
          <a:noFill/>
        </p:spPr>
        <p:txBody>
          <a:bodyPr wrap="square" rtlCol="0">
            <a:spAutoFit/>
          </a:bodyPr>
          <a:lstStyle/>
          <a:p>
            <a:r>
              <a:rPr lang="en-IN" b="1" i="1"/>
              <a:t>Correlation plot for Consumer Staples Sector</a:t>
            </a:r>
          </a:p>
        </p:txBody>
      </p:sp>
    </p:spTree>
    <p:extLst>
      <p:ext uri="{BB962C8B-B14F-4D97-AF65-F5344CB8AC3E}">
        <p14:creationId xmlns:p14="http://schemas.microsoft.com/office/powerpoint/2010/main" val="67720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Exploratory Data Analysis (</a:t>
            </a:r>
            <a:r>
              <a:rPr lang="en-US" sz="4000" b="1" err="1">
                <a:solidFill>
                  <a:srgbClr val="FFFFFF"/>
                </a:solidFill>
                <a:ea typeface="Calibri Light"/>
                <a:cs typeface="Calibri Light"/>
              </a:rPr>
              <a:t>VaR</a:t>
            </a:r>
            <a:r>
              <a:rPr lang="en-US" sz="4000" b="1">
                <a:solidFill>
                  <a:srgbClr val="FFFFFF"/>
                </a:solidFill>
                <a:ea typeface="Calibri Light"/>
                <a:cs typeface="Calibri Light"/>
              </a:rPr>
              <a:t> &amp; Macro analysis)</a:t>
            </a:r>
          </a:p>
        </p:txBody>
      </p:sp>
      <p:pic>
        <p:nvPicPr>
          <p:cNvPr id="4" name="Picture 3">
            <a:extLst>
              <a:ext uri="{FF2B5EF4-FFF2-40B4-BE49-F238E27FC236}">
                <a16:creationId xmlns:a16="http://schemas.microsoft.com/office/drawing/2014/main" id="{034DA27B-47EF-7A7C-C02A-F5F4E1097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385" y="1594427"/>
            <a:ext cx="7876236" cy="5110028"/>
          </a:xfrm>
          <a:prstGeom prst="rect">
            <a:avLst/>
          </a:prstGeom>
        </p:spPr>
      </p:pic>
      <p:sp>
        <p:nvSpPr>
          <p:cNvPr id="7" name="TextBox 6">
            <a:extLst>
              <a:ext uri="{FF2B5EF4-FFF2-40B4-BE49-F238E27FC236}">
                <a16:creationId xmlns:a16="http://schemas.microsoft.com/office/drawing/2014/main" id="{B10D6AD2-4B4B-2673-C396-40CB6401CC33}"/>
              </a:ext>
            </a:extLst>
          </p:cNvPr>
          <p:cNvSpPr txBox="1"/>
          <p:nvPr/>
        </p:nvSpPr>
        <p:spPr>
          <a:xfrm>
            <a:off x="4528794" y="6448362"/>
            <a:ext cx="3589361" cy="369332"/>
          </a:xfrm>
          <a:prstGeom prst="rect">
            <a:avLst/>
          </a:prstGeom>
          <a:noFill/>
        </p:spPr>
        <p:txBody>
          <a:bodyPr wrap="square" rtlCol="0">
            <a:spAutoFit/>
          </a:bodyPr>
          <a:lstStyle/>
          <a:p>
            <a:r>
              <a:rPr lang="en-IN" b="1" i="1"/>
              <a:t>Macro plot for Materials Sector</a:t>
            </a:r>
          </a:p>
        </p:txBody>
      </p:sp>
    </p:spTree>
    <p:extLst>
      <p:ext uri="{BB962C8B-B14F-4D97-AF65-F5344CB8AC3E}">
        <p14:creationId xmlns:p14="http://schemas.microsoft.com/office/powerpoint/2010/main" val="13973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Exploratory Data Analysis (</a:t>
            </a:r>
            <a:r>
              <a:rPr lang="en-US" sz="3600" b="1" err="1">
                <a:solidFill>
                  <a:srgbClr val="FFFFFF"/>
                </a:solidFill>
                <a:ea typeface="+mj-lt"/>
                <a:cs typeface="+mj-lt"/>
              </a:rPr>
              <a:t>VaR</a:t>
            </a:r>
            <a:r>
              <a:rPr lang="en-US" sz="3600" b="1">
                <a:solidFill>
                  <a:srgbClr val="FFFFFF"/>
                </a:solidFill>
                <a:ea typeface="+mj-lt"/>
                <a:cs typeface="+mj-lt"/>
              </a:rPr>
              <a:t> &amp; Macro analysis</a:t>
            </a:r>
            <a:r>
              <a:rPr lang="en-US" sz="4000" b="1">
                <a:solidFill>
                  <a:srgbClr val="FFFFFF"/>
                </a:solidFill>
                <a:ea typeface="Calibri Light"/>
                <a:cs typeface="Calibri Light"/>
              </a:rPr>
              <a:t>)</a:t>
            </a:r>
          </a:p>
        </p:txBody>
      </p:sp>
      <p:pic>
        <p:nvPicPr>
          <p:cNvPr id="11" name="Picture 10">
            <a:extLst>
              <a:ext uri="{FF2B5EF4-FFF2-40B4-BE49-F238E27FC236}">
                <a16:creationId xmlns:a16="http://schemas.microsoft.com/office/drawing/2014/main" id="{90DEBB37-D1FA-FCE0-1D3F-773ECE734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707" y="1594833"/>
            <a:ext cx="7511478" cy="4874590"/>
          </a:xfrm>
          <a:prstGeom prst="rect">
            <a:avLst/>
          </a:prstGeom>
        </p:spPr>
      </p:pic>
      <p:sp>
        <p:nvSpPr>
          <p:cNvPr id="6" name="TextBox 5">
            <a:extLst>
              <a:ext uri="{FF2B5EF4-FFF2-40B4-BE49-F238E27FC236}">
                <a16:creationId xmlns:a16="http://schemas.microsoft.com/office/drawing/2014/main" id="{3EBFD3CC-A804-3292-EB10-4BB8E36F00EB}"/>
              </a:ext>
            </a:extLst>
          </p:cNvPr>
          <p:cNvSpPr txBox="1"/>
          <p:nvPr/>
        </p:nvSpPr>
        <p:spPr>
          <a:xfrm>
            <a:off x="4086900" y="6346763"/>
            <a:ext cx="4021416" cy="369332"/>
          </a:xfrm>
          <a:prstGeom prst="rect">
            <a:avLst/>
          </a:prstGeom>
          <a:noFill/>
        </p:spPr>
        <p:txBody>
          <a:bodyPr wrap="square" rtlCol="0">
            <a:spAutoFit/>
          </a:bodyPr>
          <a:lstStyle/>
          <a:p>
            <a:r>
              <a:rPr lang="en-IN" b="1" i="1"/>
              <a:t>Macro plot for Consumer Staples Sector</a:t>
            </a:r>
          </a:p>
        </p:txBody>
      </p:sp>
    </p:spTree>
    <p:extLst>
      <p:ext uri="{BB962C8B-B14F-4D97-AF65-F5344CB8AC3E}">
        <p14:creationId xmlns:p14="http://schemas.microsoft.com/office/powerpoint/2010/main" val="218593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000-0700-1B23-0987-EAE6FA0D0434}"/>
              </a:ext>
            </a:extLst>
          </p:cNvPr>
          <p:cNvSpPr>
            <a:spLocks noGrp="1"/>
          </p:cNvSpPr>
          <p:nvPr>
            <p:ph type="title"/>
          </p:nvPr>
        </p:nvSpPr>
        <p:spPr>
          <a:xfrm>
            <a:off x="437437" y="-276680"/>
            <a:ext cx="3602736" cy="4526280"/>
          </a:xfrm>
        </p:spPr>
        <p:txBody>
          <a:bodyPr anchor="b">
            <a:normAutofit/>
          </a:bodyPr>
          <a:lstStyle/>
          <a:p>
            <a:r>
              <a:rPr lang="en-US" sz="4000">
                <a:solidFill>
                  <a:schemeClr val="bg1"/>
                </a:solidFill>
                <a:ea typeface="Calibri Light"/>
                <a:cs typeface="Calibri Light"/>
              </a:rPr>
              <a:t>Agenda</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B60229-879B-7C9E-94E8-F3DB9F893F8F}"/>
              </a:ext>
            </a:extLst>
          </p:cNvPr>
          <p:cNvGraphicFramePr>
            <a:graphicFrameLocks noGrp="1"/>
          </p:cNvGraphicFramePr>
          <p:nvPr>
            <p:ph idx="1"/>
          </p:nvPr>
        </p:nvGraphicFramePr>
        <p:xfrm>
          <a:off x="5709101" y="66436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Rounded Corners 30">
            <a:extLst>
              <a:ext uri="{FF2B5EF4-FFF2-40B4-BE49-F238E27FC236}">
                <a16:creationId xmlns:a16="http://schemas.microsoft.com/office/drawing/2014/main" id="{703279AD-E582-DE09-0F65-11EAAA38A15F}"/>
              </a:ext>
            </a:extLst>
          </p:cNvPr>
          <p:cNvSpPr/>
          <p:nvPr/>
        </p:nvSpPr>
        <p:spPr>
          <a:xfrm>
            <a:off x="5708196" y="4136571"/>
            <a:ext cx="6340928" cy="8708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45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000-0700-1B23-0987-EAE6FA0D0434}"/>
              </a:ext>
            </a:extLst>
          </p:cNvPr>
          <p:cNvSpPr>
            <a:spLocks noGrp="1"/>
          </p:cNvSpPr>
          <p:nvPr>
            <p:ph type="title"/>
          </p:nvPr>
        </p:nvSpPr>
        <p:spPr>
          <a:xfrm>
            <a:off x="437437" y="-276680"/>
            <a:ext cx="3602736" cy="4526280"/>
          </a:xfrm>
        </p:spPr>
        <p:txBody>
          <a:bodyPr anchor="b">
            <a:normAutofit/>
          </a:bodyPr>
          <a:lstStyle/>
          <a:p>
            <a:r>
              <a:rPr lang="en-US" sz="4000" b="1">
                <a:solidFill>
                  <a:schemeClr val="bg1"/>
                </a:solidFill>
                <a:ea typeface="Calibri Light"/>
                <a:cs typeface="Calibri Light"/>
              </a:rPr>
              <a:t>Modeling </a:t>
            </a:r>
            <a:br>
              <a:rPr lang="en-US" sz="4000" b="1">
                <a:ea typeface="Calibri Light"/>
                <a:cs typeface="Calibri Light"/>
              </a:rPr>
            </a:br>
            <a:r>
              <a:rPr lang="en-US" sz="4000" b="1">
                <a:solidFill>
                  <a:schemeClr val="bg1"/>
                </a:solidFill>
                <a:ea typeface="Calibri Light"/>
                <a:cs typeface="Calibri Light"/>
              </a:rPr>
              <a:t>(Time-Series)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B60229-879B-7C9E-94E8-F3DB9F893F8F}"/>
              </a:ext>
            </a:extLst>
          </p:cNvPr>
          <p:cNvGraphicFramePr>
            <a:graphicFrameLocks noGrp="1"/>
          </p:cNvGraphicFramePr>
          <p:nvPr>
            <p:ph idx="1"/>
            <p:extLst>
              <p:ext uri="{D42A27DB-BD31-4B8C-83A1-F6EECF244321}">
                <p14:modId xmlns:p14="http://schemas.microsoft.com/office/powerpoint/2010/main" val="3229490341"/>
              </p:ext>
            </p:extLst>
          </p:nvPr>
        </p:nvGraphicFramePr>
        <p:xfrm>
          <a:off x="5709101" y="66436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349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Time – Series Linear Regression Modeling</a:t>
            </a:r>
          </a:p>
        </p:txBody>
      </p:sp>
      <p:sp>
        <p:nvSpPr>
          <p:cNvPr id="3" name="Content Placeholder 2">
            <a:extLst>
              <a:ext uri="{FF2B5EF4-FFF2-40B4-BE49-F238E27FC236}">
                <a16:creationId xmlns:a16="http://schemas.microsoft.com/office/drawing/2014/main" id="{193DB5C1-3165-912E-4A5F-164A0E901329}"/>
              </a:ext>
            </a:extLst>
          </p:cNvPr>
          <p:cNvSpPr>
            <a:spLocks noGrp="1"/>
          </p:cNvSpPr>
          <p:nvPr>
            <p:ph idx="1"/>
          </p:nvPr>
        </p:nvSpPr>
        <p:spPr>
          <a:xfrm>
            <a:off x="1371599" y="2784569"/>
            <a:ext cx="9724031" cy="3683358"/>
          </a:xfrm>
        </p:spPr>
        <p:txBody>
          <a:bodyPr anchor="ctr">
            <a:noAutofit/>
          </a:bodyPr>
          <a:lstStyle/>
          <a:p>
            <a:pPr marL="0" indent="0">
              <a:lnSpc>
                <a:spcPct val="145000"/>
              </a:lnSpc>
              <a:buNone/>
            </a:pPr>
            <a:r>
              <a:rPr lang="en-US" sz="2000" b="1"/>
              <a:t>Data</a:t>
            </a:r>
            <a:endParaRPr lang="en-US" sz="2400" b="1"/>
          </a:p>
          <a:p>
            <a:pPr lvl="1">
              <a:lnSpc>
                <a:spcPct val="145000"/>
              </a:lnSpc>
            </a:pPr>
            <a:r>
              <a:rPr lang="en-US" sz="1600"/>
              <a:t>Train Set: Data from 2001 to 2019</a:t>
            </a:r>
            <a:endParaRPr lang="en-US" sz="1600">
              <a:cs typeface="Calibri"/>
            </a:endParaRPr>
          </a:p>
          <a:p>
            <a:pPr lvl="1">
              <a:lnSpc>
                <a:spcPct val="145000"/>
              </a:lnSpc>
            </a:pPr>
            <a:r>
              <a:rPr lang="en-US" sz="1600"/>
              <a:t>Test Set: Data from 2020 to 2022</a:t>
            </a:r>
            <a:endParaRPr lang="en-US" sz="1600">
              <a:cs typeface="Calibri"/>
            </a:endParaRPr>
          </a:p>
          <a:p>
            <a:pPr lvl="1">
              <a:lnSpc>
                <a:spcPct val="145000"/>
              </a:lnSpc>
            </a:pPr>
            <a:r>
              <a:rPr lang="en-US" sz="1600"/>
              <a:t>Dependent Variable: EPS Growth</a:t>
            </a:r>
            <a:endParaRPr lang="en-US" sz="1600">
              <a:cs typeface="Calibri"/>
            </a:endParaRPr>
          </a:p>
          <a:p>
            <a:pPr lvl="1">
              <a:lnSpc>
                <a:spcPct val="145000"/>
              </a:lnSpc>
            </a:pPr>
            <a:r>
              <a:rPr lang="en-US" sz="1600"/>
              <a:t>Independent Variables: Variables from the correlation plot</a:t>
            </a:r>
            <a:endParaRPr lang="en-US" sz="1600">
              <a:cs typeface="Calibri"/>
            </a:endParaRPr>
          </a:p>
          <a:p>
            <a:pPr marL="0" indent="0">
              <a:lnSpc>
                <a:spcPct val="145000"/>
              </a:lnSpc>
              <a:buNone/>
            </a:pPr>
            <a:r>
              <a:rPr lang="en-US" sz="2000" b="1"/>
              <a:t>Model</a:t>
            </a:r>
            <a:endParaRPr lang="en-US" sz="2400" b="1"/>
          </a:p>
          <a:p>
            <a:pPr lvl="1">
              <a:lnSpc>
                <a:spcPct val="145000"/>
              </a:lnSpc>
            </a:pPr>
            <a:r>
              <a:rPr lang="en-US" sz="1800"/>
              <a:t> </a:t>
            </a:r>
            <a:r>
              <a:rPr lang="en-US" sz="1600"/>
              <a:t>Time-series linear regression </a:t>
            </a:r>
            <a:endParaRPr lang="en-US" sz="1600">
              <a:cs typeface="Calibri"/>
            </a:endParaRPr>
          </a:p>
          <a:p>
            <a:pPr lvl="2">
              <a:lnSpc>
                <a:spcPct val="145000"/>
              </a:lnSpc>
            </a:pPr>
            <a:r>
              <a:rPr lang="en-US" sz="1600"/>
              <a:t>Forecasting the EPS Growth over the years.</a:t>
            </a:r>
            <a:endParaRPr lang="en-US" sz="1600">
              <a:cs typeface="Calibri"/>
            </a:endParaRPr>
          </a:p>
          <a:p>
            <a:pPr lvl="1">
              <a:lnSpc>
                <a:spcPct val="145000"/>
              </a:lnSpc>
            </a:pPr>
            <a:r>
              <a:rPr lang="en-US" sz="1600"/>
              <a:t>Find the best model according to in-sample and out-of-sample accuracy</a:t>
            </a:r>
            <a:endParaRPr lang="en-US" sz="1600">
              <a:cs typeface="Calibri"/>
            </a:endParaRPr>
          </a:p>
          <a:p>
            <a:pPr lvl="1">
              <a:lnSpc>
                <a:spcPct val="145000"/>
              </a:lnSpc>
            </a:pPr>
            <a:r>
              <a:rPr lang="en-US" sz="1600"/>
              <a:t>Using forecasted EPS growth find the forecasted EPS for the particular year</a:t>
            </a:r>
            <a:endParaRPr lang="en-US" sz="1600">
              <a:cs typeface="Calibri"/>
            </a:endParaRPr>
          </a:p>
          <a:p>
            <a:pPr lvl="1"/>
            <a:endParaRPr lang="en-US" sz="1600"/>
          </a:p>
          <a:p>
            <a:pPr marL="914400" lvl="2" indent="0">
              <a:buNone/>
            </a:pPr>
            <a:endParaRPr lang="en-US" sz="1600"/>
          </a:p>
          <a:p>
            <a:pPr lvl="1"/>
            <a:endParaRPr lang="en-US" sz="1600"/>
          </a:p>
          <a:p>
            <a:pPr marL="0" indent="0">
              <a:buNone/>
            </a:pPr>
            <a:endParaRPr lang="en-US" sz="1600" b="1"/>
          </a:p>
        </p:txBody>
      </p:sp>
    </p:spTree>
    <p:extLst>
      <p:ext uri="{BB962C8B-B14F-4D97-AF65-F5344CB8AC3E}">
        <p14:creationId xmlns:p14="http://schemas.microsoft.com/office/powerpoint/2010/main" val="428866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Linear Regression Modeling (Materials)</a:t>
            </a:r>
          </a:p>
        </p:txBody>
      </p:sp>
      <p:pic>
        <p:nvPicPr>
          <p:cNvPr id="6" name="Picture 5">
            <a:extLst>
              <a:ext uri="{FF2B5EF4-FFF2-40B4-BE49-F238E27FC236}">
                <a16:creationId xmlns:a16="http://schemas.microsoft.com/office/drawing/2014/main" id="{D77A14E8-864F-5E7E-1F94-DCC4A4DD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71" y="1753606"/>
            <a:ext cx="10112057" cy="5029966"/>
          </a:xfrm>
          <a:prstGeom prst="rect">
            <a:avLst/>
          </a:prstGeom>
        </p:spPr>
      </p:pic>
    </p:spTree>
    <p:extLst>
      <p:ext uri="{BB962C8B-B14F-4D97-AF65-F5344CB8AC3E}">
        <p14:creationId xmlns:p14="http://schemas.microsoft.com/office/powerpoint/2010/main" val="67485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Linear Regression Modeling (Materials)</a:t>
            </a:r>
          </a:p>
        </p:txBody>
      </p:sp>
      <p:graphicFrame>
        <p:nvGraphicFramePr>
          <p:cNvPr id="7" name="Table 6">
            <a:extLst>
              <a:ext uri="{FF2B5EF4-FFF2-40B4-BE49-F238E27FC236}">
                <a16:creationId xmlns:a16="http://schemas.microsoft.com/office/drawing/2014/main" id="{BF392245-F9EB-DA1A-5A67-D54A7471F2F6}"/>
              </a:ext>
            </a:extLst>
          </p:cNvPr>
          <p:cNvGraphicFramePr>
            <a:graphicFrameLocks noGrp="1"/>
          </p:cNvGraphicFramePr>
          <p:nvPr>
            <p:extLst>
              <p:ext uri="{D42A27DB-BD31-4B8C-83A1-F6EECF244321}">
                <p14:modId xmlns:p14="http://schemas.microsoft.com/office/powerpoint/2010/main" val="9806973"/>
              </p:ext>
            </p:extLst>
          </p:nvPr>
        </p:nvGraphicFramePr>
        <p:xfrm>
          <a:off x="345056" y="2904227"/>
          <a:ext cx="7910050" cy="1633973"/>
        </p:xfrm>
        <a:graphic>
          <a:graphicData uri="http://schemas.openxmlformats.org/drawingml/2006/table">
            <a:tbl>
              <a:tblPr firstRow="1" bandRow="1">
                <a:tableStyleId>{5C22544A-7EE6-4342-B048-85BDC9FD1C3A}</a:tableStyleId>
              </a:tblPr>
              <a:tblGrid>
                <a:gridCol w="791005">
                  <a:extLst>
                    <a:ext uri="{9D8B030D-6E8A-4147-A177-3AD203B41FA5}">
                      <a16:colId xmlns:a16="http://schemas.microsoft.com/office/drawing/2014/main" val="1361103721"/>
                    </a:ext>
                  </a:extLst>
                </a:gridCol>
                <a:gridCol w="791005">
                  <a:extLst>
                    <a:ext uri="{9D8B030D-6E8A-4147-A177-3AD203B41FA5}">
                      <a16:colId xmlns:a16="http://schemas.microsoft.com/office/drawing/2014/main" val="2116049314"/>
                    </a:ext>
                  </a:extLst>
                </a:gridCol>
                <a:gridCol w="791005">
                  <a:extLst>
                    <a:ext uri="{9D8B030D-6E8A-4147-A177-3AD203B41FA5}">
                      <a16:colId xmlns:a16="http://schemas.microsoft.com/office/drawing/2014/main" val="378596886"/>
                    </a:ext>
                  </a:extLst>
                </a:gridCol>
                <a:gridCol w="791005">
                  <a:extLst>
                    <a:ext uri="{9D8B030D-6E8A-4147-A177-3AD203B41FA5}">
                      <a16:colId xmlns:a16="http://schemas.microsoft.com/office/drawing/2014/main" val="823726778"/>
                    </a:ext>
                  </a:extLst>
                </a:gridCol>
                <a:gridCol w="791005">
                  <a:extLst>
                    <a:ext uri="{9D8B030D-6E8A-4147-A177-3AD203B41FA5}">
                      <a16:colId xmlns:a16="http://schemas.microsoft.com/office/drawing/2014/main" val="1502287942"/>
                    </a:ext>
                  </a:extLst>
                </a:gridCol>
                <a:gridCol w="791005">
                  <a:extLst>
                    <a:ext uri="{9D8B030D-6E8A-4147-A177-3AD203B41FA5}">
                      <a16:colId xmlns:a16="http://schemas.microsoft.com/office/drawing/2014/main" val="226092265"/>
                    </a:ext>
                  </a:extLst>
                </a:gridCol>
                <a:gridCol w="791005">
                  <a:extLst>
                    <a:ext uri="{9D8B030D-6E8A-4147-A177-3AD203B41FA5}">
                      <a16:colId xmlns:a16="http://schemas.microsoft.com/office/drawing/2014/main" val="1878298064"/>
                    </a:ext>
                  </a:extLst>
                </a:gridCol>
                <a:gridCol w="791005">
                  <a:extLst>
                    <a:ext uri="{9D8B030D-6E8A-4147-A177-3AD203B41FA5}">
                      <a16:colId xmlns:a16="http://schemas.microsoft.com/office/drawing/2014/main" val="1447366917"/>
                    </a:ext>
                  </a:extLst>
                </a:gridCol>
                <a:gridCol w="791005">
                  <a:extLst>
                    <a:ext uri="{9D8B030D-6E8A-4147-A177-3AD203B41FA5}">
                      <a16:colId xmlns:a16="http://schemas.microsoft.com/office/drawing/2014/main" val="1001305211"/>
                    </a:ext>
                  </a:extLst>
                </a:gridCol>
                <a:gridCol w="791005">
                  <a:extLst>
                    <a:ext uri="{9D8B030D-6E8A-4147-A177-3AD203B41FA5}">
                      <a16:colId xmlns:a16="http://schemas.microsoft.com/office/drawing/2014/main" val="1934069976"/>
                    </a:ext>
                  </a:extLst>
                </a:gridCol>
              </a:tblGrid>
              <a:tr h="264460">
                <a:tc gridSpan="10">
                  <a:txBody>
                    <a:bodyPr/>
                    <a:lstStyle/>
                    <a:p>
                      <a:pPr algn="ctr"/>
                      <a:r>
                        <a:rPr lang="en-IN">
                          <a:effectLst/>
                        </a:rPr>
                        <a:t>With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6187979"/>
                  </a:ext>
                </a:extLst>
              </a:tr>
              <a:tr h="264460">
                <a:tc gridSpan="5">
                  <a:txBody>
                    <a:bodyPr/>
                    <a:lstStyle/>
                    <a:p>
                      <a:pPr algn="ctr"/>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2003457"/>
                  </a:ext>
                </a:extLst>
              </a:tr>
              <a:tr h="264460">
                <a:tc>
                  <a:txBody>
                    <a:bodyPr/>
                    <a:lstStyle/>
                    <a:p>
                      <a:pPr algn="ctr"/>
                      <a:r>
                        <a:rPr lang="en-IN">
                          <a:effectLst/>
                        </a:rPr>
                        <a:t>CV​</a:t>
                      </a:r>
                    </a:p>
                  </a:txBody>
                  <a:tcPr marL="0" marR="0" marT="0" marB="0" anchor="ctr"/>
                </a:tc>
                <a:tc>
                  <a:txBody>
                    <a:bodyPr/>
                    <a:lstStyle/>
                    <a:p>
                      <a:pPr algn="ctr"/>
                      <a:r>
                        <a:rPr lang="en-IN">
                          <a:effectLst/>
                        </a:rPr>
                        <a:t>AIC​</a:t>
                      </a:r>
                    </a:p>
                  </a:txBody>
                  <a:tcPr marL="0" marR="0" marT="0" marB="0" anchor="ctr"/>
                </a:tc>
                <a:tc>
                  <a:txBody>
                    <a:bodyPr/>
                    <a:lstStyle/>
                    <a:p>
                      <a:pPr algn="ctr"/>
                      <a:r>
                        <a:rPr lang="en-IN">
                          <a:effectLst/>
                        </a:rPr>
                        <a:t>AICc​</a:t>
                      </a:r>
                    </a:p>
                  </a:txBody>
                  <a:tcPr marL="0" marR="0" marT="0" marB="0" anchor="ctr"/>
                </a:tc>
                <a:tc>
                  <a:txBody>
                    <a:bodyPr/>
                    <a:lstStyle/>
                    <a:p>
                      <a:pPr algn="ctr"/>
                      <a:r>
                        <a:rPr lang="en-IN">
                          <a:effectLst/>
                        </a:rPr>
                        <a:t>BIC​</a:t>
                      </a:r>
                    </a:p>
                  </a:txBody>
                  <a:tcPr marL="0" marR="0" marT="0" marB="0" anchor="ctr"/>
                </a:tc>
                <a:tc>
                  <a:txBody>
                    <a:bodyPr/>
                    <a:lstStyle/>
                    <a:p>
                      <a:pPr algn="ctr"/>
                      <a:r>
                        <a:rPr lang="en-IN">
                          <a:effectLst/>
                        </a:rPr>
                        <a:t>AdjR2​</a:t>
                      </a:r>
                    </a:p>
                  </a:txBody>
                  <a:tcPr marL="0" marR="0" marT="0" marB="0" anchor="ctr"/>
                </a:tc>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1642537776"/>
                  </a:ext>
                </a:extLst>
              </a:tr>
              <a:tr h="811013">
                <a:tc>
                  <a:txBody>
                    <a:bodyPr/>
                    <a:lstStyle/>
                    <a:p>
                      <a:pPr algn="ctr"/>
                      <a:r>
                        <a:rPr lang="en-IN">
                          <a:effectLst/>
                        </a:rPr>
                        <a:t>0.223​</a:t>
                      </a:r>
                    </a:p>
                  </a:txBody>
                  <a:tcPr marL="0" marR="0" marT="0" marB="0" anchor="ctr"/>
                </a:tc>
                <a:tc>
                  <a:txBody>
                    <a:bodyPr/>
                    <a:lstStyle/>
                    <a:p>
                      <a:pPr algn="ctr"/>
                      <a:r>
                        <a:rPr lang="en-IN">
                          <a:effectLst/>
                        </a:rPr>
                        <a:t>-34.085​</a:t>
                      </a:r>
                    </a:p>
                  </a:txBody>
                  <a:tcPr marL="0" marR="0" marT="0" marB="0" anchor="ctr"/>
                </a:tc>
                <a:tc>
                  <a:txBody>
                    <a:bodyPr/>
                    <a:lstStyle/>
                    <a:p>
                      <a:pPr algn="ctr"/>
                      <a:r>
                        <a:rPr lang="en-IN">
                          <a:effectLst/>
                        </a:rPr>
                        <a:t>3.629​</a:t>
                      </a:r>
                    </a:p>
                  </a:txBody>
                  <a:tcPr marL="0" marR="0" marT="0" marB="0" anchor="ctr"/>
                </a:tc>
                <a:tc>
                  <a:txBody>
                    <a:bodyPr/>
                    <a:lstStyle/>
                    <a:p>
                      <a:pPr algn="ctr"/>
                      <a:r>
                        <a:rPr lang="en-IN">
                          <a:effectLst/>
                        </a:rPr>
                        <a:t>-23.696​</a:t>
                      </a:r>
                    </a:p>
                  </a:txBody>
                  <a:tcPr marL="0" marR="0" marT="0" marB="0" anchor="ctr"/>
                </a:tc>
                <a:tc>
                  <a:txBody>
                    <a:bodyPr/>
                    <a:lstStyle/>
                    <a:p>
                      <a:pPr algn="ctr"/>
                      <a:r>
                        <a:rPr lang="en-IN">
                          <a:effectLst/>
                        </a:rPr>
                        <a:t>0.582​</a:t>
                      </a:r>
                    </a:p>
                  </a:txBody>
                  <a:tcPr marL="0" marR="0" marT="0" marB="0" anchor="ctr"/>
                </a:tc>
                <a:tc>
                  <a:txBody>
                    <a:bodyPr/>
                    <a:lstStyle/>
                    <a:p>
                      <a:pPr algn="ctr"/>
                      <a:r>
                        <a:rPr lang="en-IN">
                          <a:effectLst/>
                        </a:rPr>
                        <a:t>0.055​</a:t>
                      </a:r>
                    </a:p>
                  </a:txBody>
                  <a:tcPr marL="0" marR="0" marT="0" marB="0" anchor="ctr"/>
                </a:tc>
                <a:tc>
                  <a:txBody>
                    <a:bodyPr/>
                    <a:lstStyle/>
                    <a:p>
                      <a:pPr algn="ctr"/>
                      <a:r>
                        <a:rPr lang="en-IN">
                          <a:effectLst/>
                        </a:rPr>
                        <a:t>0.502​</a:t>
                      </a:r>
                    </a:p>
                  </a:txBody>
                  <a:tcPr marL="0" marR="0" marT="0" marB="0" anchor="ctr"/>
                </a:tc>
                <a:tc>
                  <a:txBody>
                    <a:bodyPr/>
                    <a:lstStyle/>
                    <a:p>
                      <a:pPr algn="ctr"/>
                      <a:r>
                        <a:rPr lang="en-IN">
                          <a:effectLst/>
                        </a:rPr>
                        <a:t>0.464​</a:t>
                      </a:r>
                    </a:p>
                  </a:txBody>
                  <a:tcPr marL="0" marR="0" marT="0" marB="0" anchor="ctr"/>
                </a:tc>
                <a:tc>
                  <a:txBody>
                    <a:bodyPr/>
                    <a:lstStyle/>
                    <a:p>
                      <a:pPr algn="ctr"/>
                      <a:r>
                        <a:rPr lang="en-IN">
                          <a:effectLst/>
                        </a:rPr>
                        <a:t>-5.629​</a:t>
                      </a:r>
                    </a:p>
                  </a:txBody>
                  <a:tcPr marL="0" marR="0" marT="0" marB="0" anchor="ctr"/>
                </a:tc>
                <a:tc>
                  <a:txBody>
                    <a:bodyPr/>
                    <a:lstStyle/>
                    <a:p>
                      <a:pPr algn="ctr"/>
                      <a:r>
                        <a:rPr lang="en-IN">
                          <a:effectLst/>
                        </a:rPr>
                        <a:t>15.821​</a:t>
                      </a:r>
                    </a:p>
                  </a:txBody>
                  <a:tcPr marL="0" marR="0" marT="0" marB="0" anchor="ctr"/>
                </a:tc>
                <a:extLst>
                  <a:ext uri="{0D108BD9-81ED-4DB2-BD59-A6C34878D82A}">
                    <a16:rowId xmlns:a16="http://schemas.microsoft.com/office/drawing/2014/main" val="3870014749"/>
                  </a:ext>
                </a:extLst>
              </a:tr>
            </a:tbl>
          </a:graphicData>
        </a:graphic>
      </p:graphicFrame>
      <p:graphicFrame>
        <p:nvGraphicFramePr>
          <p:cNvPr id="11" name="Table 10">
            <a:extLst>
              <a:ext uri="{FF2B5EF4-FFF2-40B4-BE49-F238E27FC236}">
                <a16:creationId xmlns:a16="http://schemas.microsoft.com/office/drawing/2014/main" id="{E5A9371D-FDDA-9FB0-2C0F-277D056FEF14}"/>
              </a:ext>
            </a:extLst>
          </p:cNvPr>
          <p:cNvGraphicFramePr>
            <a:graphicFrameLocks noGrp="1"/>
          </p:cNvGraphicFramePr>
          <p:nvPr>
            <p:extLst>
              <p:ext uri="{D42A27DB-BD31-4B8C-83A1-F6EECF244321}">
                <p14:modId xmlns:p14="http://schemas.microsoft.com/office/powerpoint/2010/main" val="2430089457"/>
              </p:ext>
            </p:extLst>
          </p:nvPr>
        </p:nvGraphicFramePr>
        <p:xfrm>
          <a:off x="359434" y="4848908"/>
          <a:ext cx="7884890" cy="1615108"/>
        </p:xfrm>
        <a:graphic>
          <a:graphicData uri="http://schemas.openxmlformats.org/drawingml/2006/table">
            <a:tbl>
              <a:tblPr firstRow="1" bandRow="1">
                <a:tableStyleId>{5C22544A-7EE6-4342-B048-85BDC9FD1C3A}</a:tableStyleId>
              </a:tblPr>
              <a:tblGrid>
                <a:gridCol w="788489">
                  <a:extLst>
                    <a:ext uri="{9D8B030D-6E8A-4147-A177-3AD203B41FA5}">
                      <a16:colId xmlns:a16="http://schemas.microsoft.com/office/drawing/2014/main" val="3448136798"/>
                    </a:ext>
                  </a:extLst>
                </a:gridCol>
                <a:gridCol w="788489">
                  <a:extLst>
                    <a:ext uri="{9D8B030D-6E8A-4147-A177-3AD203B41FA5}">
                      <a16:colId xmlns:a16="http://schemas.microsoft.com/office/drawing/2014/main" val="3869891666"/>
                    </a:ext>
                  </a:extLst>
                </a:gridCol>
                <a:gridCol w="788489">
                  <a:extLst>
                    <a:ext uri="{9D8B030D-6E8A-4147-A177-3AD203B41FA5}">
                      <a16:colId xmlns:a16="http://schemas.microsoft.com/office/drawing/2014/main" val="3499797619"/>
                    </a:ext>
                  </a:extLst>
                </a:gridCol>
                <a:gridCol w="788489">
                  <a:extLst>
                    <a:ext uri="{9D8B030D-6E8A-4147-A177-3AD203B41FA5}">
                      <a16:colId xmlns:a16="http://schemas.microsoft.com/office/drawing/2014/main" val="3598411741"/>
                    </a:ext>
                  </a:extLst>
                </a:gridCol>
                <a:gridCol w="788489">
                  <a:extLst>
                    <a:ext uri="{9D8B030D-6E8A-4147-A177-3AD203B41FA5}">
                      <a16:colId xmlns:a16="http://schemas.microsoft.com/office/drawing/2014/main" val="4011965548"/>
                    </a:ext>
                  </a:extLst>
                </a:gridCol>
                <a:gridCol w="788489">
                  <a:extLst>
                    <a:ext uri="{9D8B030D-6E8A-4147-A177-3AD203B41FA5}">
                      <a16:colId xmlns:a16="http://schemas.microsoft.com/office/drawing/2014/main" val="781326817"/>
                    </a:ext>
                  </a:extLst>
                </a:gridCol>
                <a:gridCol w="788489">
                  <a:extLst>
                    <a:ext uri="{9D8B030D-6E8A-4147-A177-3AD203B41FA5}">
                      <a16:colId xmlns:a16="http://schemas.microsoft.com/office/drawing/2014/main" val="1365363704"/>
                    </a:ext>
                  </a:extLst>
                </a:gridCol>
                <a:gridCol w="788489">
                  <a:extLst>
                    <a:ext uri="{9D8B030D-6E8A-4147-A177-3AD203B41FA5}">
                      <a16:colId xmlns:a16="http://schemas.microsoft.com/office/drawing/2014/main" val="193651632"/>
                    </a:ext>
                  </a:extLst>
                </a:gridCol>
                <a:gridCol w="788489">
                  <a:extLst>
                    <a:ext uri="{9D8B030D-6E8A-4147-A177-3AD203B41FA5}">
                      <a16:colId xmlns:a16="http://schemas.microsoft.com/office/drawing/2014/main" val="2585696353"/>
                    </a:ext>
                  </a:extLst>
                </a:gridCol>
                <a:gridCol w="788489">
                  <a:extLst>
                    <a:ext uri="{9D8B030D-6E8A-4147-A177-3AD203B41FA5}">
                      <a16:colId xmlns:a16="http://schemas.microsoft.com/office/drawing/2014/main" val="3134494213"/>
                    </a:ext>
                  </a:extLst>
                </a:gridCol>
              </a:tblGrid>
              <a:tr h="403777">
                <a:tc gridSpan="10">
                  <a:txBody>
                    <a:bodyPr/>
                    <a:lstStyle/>
                    <a:p>
                      <a:pPr algn="ctr"/>
                      <a:r>
                        <a:rPr lang="en-IN">
                          <a:effectLst/>
                        </a:rPr>
                        <a:t>Without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0738389"/>
                  </a:ext>
                </a:extLst>
              </a:tr>
              <a:tr h="403777">
                <a:tc gridSpan="5">
                  <a:txBody>
                    <a:bodyPr/>
                    <a:lstStyle/>
                    <a:p>
                      <a:pPr algn="ctr"/>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774761"/>
                  </a:ext>
                </a:extLst>
              </a:tr>
              <a:tr h="403777">
                <a:tc>
                  <a:txBody>
                    <a:bodyPr/>
                    <a:lstStyle/>
                    <a:p>
                      <a:pPr algn="ctr"/>
                      <a:r>
                        <a:rPr lang="en-IN">
                          <a:effectLst/>
                        </a:rPr>
                        <a:t>CV​</a:t>
                      </a:r>
                    </a:p>
                  </a:txBody>
                  <a:tcPr marL="0" marR="0" marT="0" marB="0" anchor="ctr"/>
                </a:tc>
                <a:tc>
                  <a:txBody>
                    <a:bodyPr/>
                    <a:lstStyle/>
                    <a:p>
                      <a:pPr algn="ctr"/>
                      <a:r>
                        <a:rPr lang="en-IN">
                          <a:effectLst/>
                        </a:rPr>
                        <a:t>AIC​</a:t>
                      </a:r>
                    </a:p>
                  </a:txBody>
                  <a:tcPr marL="0" marR="0" marT="0" marB="0" anchor="ctr"/>
                </a:tc>
                <a:tc>
                  <a:txBody>
                    <a:bodyPr/>
                    <a:lstStyle/>
                    <a:p>
                      <a:pPr algn="ctr"/>
                      <a:r>
                        <a:rPr lang="en-IN" err="1">
                          <a:effectLst/>
                        </a:rPr>
                        <a:t>AICc</a:t>
                      </a:r>
                      <a:r>
                        <a:rPr lang="en-IN">
                          <a:effectLst/>
                        </a:rPr>
                        <a:t>​</a:t>
                      </a:r>
                    </a:p>
                  </a:txBody>
                  <a:tcPr marL="0" marR="0" marT="0" marB="0" anchor="ctr"/>
                </a:tc>
                <a:tc>
                  <a:txBody>
                    <a:bodyPr/>
                    <a:lstStyle/>
                    <a:p>
                      <a:pPr algn="ctr"/>
                      <a:r>
                        <a:rPr lang="en-IN">
                          <a:effectLst/>
                        </a:rPr>
                        <a:t>BIC​</a:t>
                      </a:r>
                    </a:p>
                  </a:txBody>
                  <a:tcPr marL="0" marR="0" marT="0" marB="0" anchor="ctr"/>
                </a:tc>
                <a:tc>
                  <a:txBody>
                    <a:bodyPr/>
                    <a:lstStyle/>
                    <a:p>
                      <a:pPr algn="ctr"/>
                      <a:r>
                        <a:rPr lang="en-IN">
                          <a:effectLst/>
                        </a:rPr>
                        <a:t>AdjR2​</a:t>
                      </a:r>
                    </a:p>
                  </a:txBody>
                  <a:tcPr marL="0" marR="0" marT="0" marB="0" anchor="ctr"/>
                </a:tc>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4073790196"/>
                  </a:ext>
                </a:extLst>
              </a:tr>
              <a:tr h="403777">
                <a:tc>
                  <a:txBody>
                    <a:bodyPr/>
                    <a:lstStyle/>
                    <a:p>
                      <a:pPr algn="ctr"/>
                      <a:r>
                        <a:rPr lang="en-IN">
                          <a:effectLst/>
                        </a:rPr>
                        <a:t>0.136​</a:t>
                      </a:r>
                    </a:p>
                  </a:txBody>
                  <a:tcPr marL="0" marR="0" marT="0" marB="0" anchor="ctr"/>
                </a:tc>
                <a:tc>
                  <a:txBody>
                    <a:bodyPr/>
                    <a:lstStyle/>
                    <a:p>
                      <a:pPr algn="ctr"/>
                      <a:r>
                        <a:rPr lang="en-IN">
                          <a:effectLst/>
                        </a:rPr>
                        <a:t>-39.947​</a:t>
                      </a:r>
                    </a:p>
                  </a:txBody>
                  <a:tcPr marL="0" marR="0" marT="0" marB="0" anchor="ctr"/>
                </a:tc>
                <a:tc>
                  <a:txBody>
                    <a:bodyPr/>
                    <a:lstStyle/>
                    <a:p>
                      <a:pPr algn="ctr"/>
                      <a:r>
                        <a:rPr lang="en-IN">
                          <a:effectLst/>
                        </a:rPr>
                        <a:t>-25.547​</a:t>
                      </a:r>
                    </a:p>
                  </a:txBody>
                  <a:tcPr marL="0" marR="0" marT="0" marB="0" anchor="ctr"/>
                </a:tc>
                <a:tc>
                  <a:txBody>
                    <a:bodyPr/>
                    <a:lstStyle/>
                    <a:p>
                      <a:pPr algn="ctr"/>
                      <a:r>
                        <a:rPr lang="en-IN">
                          <a:effectLst/>
                        </a:rPr>
                        <a:t>-32.392​</a:t>
                      </a:r>
                    </a:p>
                  </a:txBody>
                  <a:tcPr marL="0" marR="0" marT="0" marB="0" anchor="ctr"/>
                </a:tc>
                <a:tc>
                  <a:txBody>
                    <a:bodyPr/>
                    <a:lstStyle/>
                    <a:p>
                      <a:pPr algn="ctr"/>
                      <a:r>
                        <a:rPr lang="en-IN">
                          <a:effectLst/>
                        </a:rPr>
                        <a:t>0.684​</a:t>
                      </a:r>
                    </a:p>
                  </a:txBody>
                  <a:tcPr marL="0" marR="0" marT="0" marB="0" anchor="ctr"/>
                </a:tc>
                <a:tc>
                  <a:txBody>
                    <a:bodyPr/>
                    <a:lstStyle/>
                    <a:p>
                      <a:pPr algn="ctr"/>
                      <a:r>
                        <a:rPr lang="en-IN">
                          <a:effectLst/>
                        </a:rPr>
                        <a:t>-0.425​</a:t>
                      </a:r>
                    </a:p>
                  </a:txBody>
                  <a:tcPr marL="0" marR="0" marT="0" marB="0" anchor="ctr"/>
                </a:tc>
                <a:tc>
                  <a:txBody>
                    <a:bodyPr/>
                    <a:lstStyle/>
                    <a:p>
                      <a:pPr algn="ctr"/>
                      <a:r>
                        <a:rPr lang="en-IN">
                          <a:effectLst/>
                        </a:rPr>
                        <a:t>0.554​</a:t>
                      </a:r>
                    </a:p>
                  </a:txBody>
                  <a:tcPr marL="0" marR="0" marT="0" marB="0" anchor="ctr"/>
                </a:tc>
                <a:tc>
                  <a:txBody>
                    <a:bodyPr/>
                    <a:lstStyle/>
                    <a:p>
                      <a:pPr algn="ctr"/>
                      <a:r>
                        <a:rPr lang="en-IN">
                          <a:effectLst/>
                        </a:rPr>
                        <a:t>0.466​</a:t>
                      </a:r>
                    </a:p>
                  </a:txBody>
                  <a:tcPr marL="0" marR="0" marT="0" marB="0" anchor="ctr"/>
                </a:tc>
                <a:tc>
                  <a:txBody>
                    <a:bodyPr/>
                    <a:lstStyle/>
                    <a:p>
                      <a:pPr algn="ctr"/>
                      <a:r>
                        <a:rPr lang="en-IN">
                          <a:effectLst/>
                        </a:rPr>
                        <a:t>-16.556​</a:t>
                      </a:r>
                    </a:p>
                  </a:txBody>
                  <a:tcPr marL="0" marR="0" marT="0" marB="0" anchor="ctr"/>
                </a:tc>
                <a:tc>
                  <a:txBody>
                    <a:bodyPr/>
                    <a:lstStyle/>
                    <a:p>
                      <a:pPr algn="ctr"/>
                      <a:r>
                        <a:rPr lang="en-IN">
                          <a:effectLst/>
                        </a:rPr>
                        <a:t>17.392​</a:t>
                      </a:r>
                    </a:p>
                  </a:txBody>
                  <a:tcPr marL="0" marR="0" marT="0" marB="0" anchor="ctr"/>
                </a:tc>
                <a:extLst>
                  <a:ext uri="{0D108BD9-81ED-4DB2-BD59-A6C34878D82A}">
                    <a16:rowId xmlns:a16="http://schemas.microsoft.com/office/drawing/2014/main" val="2397052047"/>
                  </a:ext>
                </a:extLst>
              </a:tr>
            </a:tbl>
          </a:graphicData>
        </a:graphic>
      </p:graphicFrame>
      <p:graphicFrame>
        <p:nvGraphicFramePr>
          <p:cNvPr id="15" name="Table 14">
            <a:extLst>
              <a:ext uri="{FF2B5EF4-FFF2-40B4-BE49-F238E27FC236}">
                <a16:creationId xmlns:a16="http://schemas.microsoft.com/office/drawing/2014/main" id="{0FCE2E0F-DE87-7395-A7F4-54CAD7D6DFB7}"/>
              </a:ext>
            </a:extLst>
          </p:cNvPr>
          <p:cNvGraphicFramePr>
            <a:graphicFrameLocks noGrp="1"/>
          </p:cNvGraphicFramePr>
          <p:nvPr>
            <p:extLst>
              <p:ext uri="{D42A27DB-BD31-4B8C-83A1-F6EECF244321}">
                <p14:modId xmlns:p14="http://schemas.microsoft.com/office/powerpoint/2010/main" val="2452411314"/>
              </p:ext>
            </p:extLst>
          </p:nvPr>
        </p:nvGraphicFramePr>
        <p:xfrm>
          <a:off x="8482641" y="3910641"/>
          <a:ext cx="3569670" cy="1292085"/>
        </p:xfrm>
        <a:graphic>
          <a:graphicData uri="http://schemas.openxmlformats.org/drawingml/2006/table">
            <a:tbl>
              <a:tblPr firstRow="1" bandRow="1">
                <a:tableStyleId>{5C22544A-7EE6-4342-B048-85BDC9FD1C3A}</a:tableStyleId>
              </a:tblPr>
              <a:tblGrid>
                <a:gridCol w="713934">
                  <a:extLst>
                    <a:ext uri="{9D8B030D-6E8A-4147-A177-3AD203B41FA5}">
                      <a16:colId xmlns:a16="http://schemas.microsoft.com/office/drawing/2014/main" val="3442454452"/>
                    </a:ext>
                  </a:extLst>
                </a:gridCol>
                <a:gridCol w="713934">
                  <a:extLst>
                    <a:ext uri="{9D8B030D-6E8A-4147-A177-3AD203B41FA5}">
                      <a16:colId xmlns:a16="http://schemas.microsoft.com/office/drawing/2014/main" val="2297433411"/>
                    </a:ext>
                  </a:extLst>
                </a:gridCol>
                <a:gridCol w="713934">
                  <a:extLst>
                    <a:ext uri="{9D8B030D-6E8A-4147-A177-3AD203B41FA5}">
                      <a16:colId xmlns:a16="http://schemas.microsoft.com/office/drawing/2014/main" val="1369155102"/>
                    </a:ext>
                  </a:extLst>
                </a:gridCol>
                <a:gridCol w="713934">
                  <a:extLst>
                    <a:ext uri="{9D8B030D-6E8A-4147-A177-3AD203B41FA5}">
                      <a16:colId xmlns:a16="http://schemas.microsoft.com/office/drawing/2014/main" val="4076721533"/>
                    </a:ext>
                  </a:extLst>
                </a:gridCol>
                <a:gridCol w="713934">
                  <a:extLst>
                    <a:ext uri="{9D8B030D-6E8A-4147-A177-3AD203B41FA5}">
                      <a16:colId xmlns:a16="http://schemas.microsoft.com/office/drawing/2014/main" val="187594980"/>
                    </a:ext>
                  </a:extLst>
                </a:gridCol>
              </a:tblGrid>
              <a:tr h="323021">
                <a:tc gridSpan="5">
                  <a:txBody>
                    <a:bodyPr/>
                    <a:lstStyle/>
                    <a:p>
                      <a:pPr algn="ctr"/>
                      <a:r>
                        <a:rPr lang="en-IN">
                          <a:effectLst/>
                        </a:rPr>
                        <a:t>Forecasts of analysts​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35221999"/>
                  </a:ext>
                </a:extLst>
              </a:tr>
              <a:tr h="323021">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4252697756"/>
                  </a:ext>
                </a:extLst>
              </a:tr>
              <a:tr h="646043">
                <a:tc>
                  <a:txBody>
                    <a:bodyPr/>
                    <a:lstStyle/>
                    <a:p>
                      <a:pPr algn="ctr"/>
                      <a:r>
                        <a:rPr lang="en-IN">
                          <a:effectLst/>
                        </a:rPr>
                        <a:t>-0.353​</a:t>
                      </a:r>
                    </a:p>
                  </a:txBody>
                  <a:tcPr marL="0" marR="0" marT="0" marB="0" anchor="ctr"/>
                </a:tc>
                <a:tc>
                  <a:txBody>
                    <a:bodyPr/>
                    <a:lstStyle/>
                    <a:p>
                      <a:pPr algn="ctr"/>
                      <a:r>
                        <a:rPr lang="en-IN">
                          <a:effectLst/>
                        </a:rPr>
                        <a:t>0.519​</a:t>
                      </a:r>
                    </a:p>
                  </a:txBody>
                  <a:tcPr marL="0" marR="0" marT="0" marB="0" anchor="ctr"/>
                </a:tc>
                <a:tc>
                  <a:txBody>
                    <a:bodyPr/>
                    <a:lstStyle/>
                    <a:p>
                      <a:pPr algn="ctr"/>
                      <a:r>
                        <a:rPr lang="en-IN">
                          <a:effectLst/>
                        </a:rPr>
                        <a:t>0.356​</a:t>
                      </a:r>
                    </a:p>
                  </a:txBody>
                  <a:tcPr marL="0" marR="0" marT="0" marB="0" anchor="ctr"/>
                </a:tc>
                <a:tc>
                  <a:txBody>
                    <a:bodyPr/>
                    <a:lstStyle/>
                    <a:p>
                      <a:pPr algn="ctr"/>
                      <a:r>
                        <a:rPr lang="en-IN">
                          <a:effectLst/>
                        </a:rPr>
                        <a:t>-16.598​</a:t>
                      </a:r>
                    </a:p>
                  </a:txBody>
                  <a:tcPr marL="0" marR="0" marT="0" marB="0" anchor="ctr"/>
                </a:tc>
                <a:tc>
                  <a:txBody>
                    <a:bodyPr/>
                    <a:lstStyle/>
                    <a:p>
                      <a:pPr algn="ctr"/>
                      <a:r>
                        <a:rPr lang="en-IN">
                          <a:effectLst/>
                        </a:rPr>
                        <a:t>16.638​</a:t>
                      </a:r>
                    </a:p>
                  </a:txBody>
                  <a:tcPr marL="0" marR="0" marT="0" marB="0" anchor="ctr"/>
                </a:tc>
                <a:extLst>
                  <a:ext uri="{0D108BD9-81ED-4DB2-BD59-A6C34878D82A}">
                    <a16:rowId xmlns:a16="http://schemas.microsoft.com/office/drawing/2014/main" val="2985827657"/>
                  </a:ext>
                </a:extLst>
              </a:tr>
            </a:tbl>
          </a:graphicData>
        </a:graphic>
      </p:graphicFrame>
      <p:sp>
        <p:nvSpPr>
          <p:cNvPr id="17" name="TextBox 16">
            <a:extLst>
              <a:ext uri="{FF2B5EF4-FFF2-40B4-BE49-F238E27FC236}">
                <a16:creationId xmlns:a16="http://schemas.microsoft.com/office/drawing/2014/main" id="{E9EC9E74-BC7C-44DD-CDAC-7CE6C68EA270}"/>
              </a:ext>
            </a:extLst>
          </p:cNvPr>
          <p:cNvSpPr txBox="1"/>
          <p:nvPr/>
        </p:nvSpPr>
        <p:spPr>
          <a:xfrm>
            <a:off x="1176911" y="1942037"/>
            <a:ext cx="98397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In-sample and Out-of-sample accuracy metrics of models</a:t>
            </a:r>
          </a:p>
        </p:txBody>
      </p:sp>
    </p:spTree>
    <p:extLst>
      <p:ext uri="{BB962C8B-B14F-4D97-AF65-F5344CB8AC3E}">
        <p14:creationId xmlns:p14="http://schemas.microsoft.com/office/powerpoint/2010/main" val="311051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338855" y="278535"/>
            <a:ext cx="11514285" cy="1033669"/>
          </a:xfrm>
        </p:spPr>
        <p:txBody>
          <a:bodyPr>
            <a:normAutofit fontScale="90000"/>
          </a:bodyPr>
          <a:lstStyle/>
          <a:p>
            <a:r>
              <a:rPr lang="en-US" sz="4000" b="1">
                <a:solidFill>
                  <a:srgbClr val="FFFFFF"/>
                </a:solidFill>
                <a:ea typeface="Calibri Light"/>
                <a:cs typeface="Calibri Light"/>
              </a:rPr>
              <a:t>Time – Series Linear Regression Modeling (Consumer Staples)</a:t>
            </a:r>
          </a:p>
        </p:txBody>
      </p:sp>
      <p:pic>
        <p:nvPicPr>
          <p:cNvPr id="3" name="Picture 2">
            <a:extLst>
              <a:ext uri="{FF2B5EF4-FFF2-40B4-BE49-F238E27FC236}">
                <a16:creationId xmlns:a16="http://schemas.microsoft.com/office/drawing/2014/main" id="{521BC4C8-8DCE-F30F-C340-2868AC2E2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39" y="1683917"/>
            <a:ext cx="10227916" cy="5087598"/>
          </a:xfrm>
          <a:prstGeom prst="rect">
            <a:avLst/>
          </a:prstGeom>
        </p:spPr>
      </p:pic>
    </p:spTree>
    <p:extLst>
      <p:ext uri="{BB962C8B-B14F-4D97-AF65-F5344CB8AC3E}">
        <p14:creationId xmlns:p14="http://schemas.microsoft.com/office/powerpoint/2010/main" val="177564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000-0700-1B23-0987-EAE6FA0D0434}"/>
              </a:ext>
            </a:extLst>
          </p:cNvPr>
          <p:cNvSpPr>
            <a:spLocks noGrp="1"/>
          </p:cNvSpPr>
          <p:nvPr>
            <p:ph type="title"/>
          </p:nvPr>
        </p:nvSpPr>
        <p:spPr>
          <a:xfrm>
            <a:off x="437437" y="-276680"/>
            <a:ext cx="3602736" cy="4526280"/>
          </a:xfrm>
        </p:spPr>
        <p:txBody>
          <a:bodyPr anchor="b">
            <a:normAutofit/>
          </a:bodyPr>
          <a:lstStyle/>
          <a:p>
            <a:r>
              <a:rPr lang="en-US" sz="4000">
                <a:solidFill>
                  <a:schemeClr val="bg1"/>
                </a:solidFill>
                <a:ea typeface="Calibri Light"/>
                <a:cs typeface="Calibri Light"/>
              </a:rPr>
              <a:t>Agenda</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B60229-879B-7C9E-94E8-F3DB9F893F8F}"/>
              </a:ext>
            </a:extLst>
          </p:cNvPr>
          <p:cNvGraphicFramePr>
            <a:graphicFrameLocks noGrp="1"/>
          </p:cNvGraphicFramePr>
          <p:nvPr>
            <p:ph idx="1"/>
            <p:extLst>
              <p:ext uri="{D42A27DB-BD31-4B8C-83A1-F6EECF244321}">
                <p14:modId xmlns:p14="http://schemas.microsoft.com/office/powerpoint/2010/main" val="807237775"/>
              </p:ext>
            </p:extLst>
          </p:nvPr>
        </p:nvGraphicFramePr>
        <p:xfrm>
          <a:off x="5709101" y="66436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0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338855" y="278535"/>
            <a:ext cx="11514285" cy="1033669"/>
          </a:xfrm>
        </p:spPr>
        <p:txBody>
          <a:bodyPr>
            <a:normAutofit fontScale="90000"/>
          </a:bodyPr>
          <a:lstStyle/>
          <a:p>
            <a:r>
              <a:rPr lang="en-US" sz="4000" b="1">
                <a:solidFill>
                  <a:srgbClr val="FFFFFF"/>
                </a:solidFill>
                <a:ea typeface="Calibri Light"/>
                <a:cs typeface="Calibri Light"/>
              </a:rPr>
              <a:t>Time – Series Linear Regression Modeling (Consumer Staples)</a:t>
            </a:r>
          </a:p>
        </p:txBody>
      </p:sp>
      <p:graphicFrame>
        <p:nvGraphicFramePr>
          <p:cNvPr id="5" name="Table 4">
            <a:extLst>
              <a:ext uri="{FF2B5EF4-FFF2-40B4-BE49-F238E27FC236}">
                <a16:creationId xmlns:a16="http://schemas.microsoft.com/office/drawing/2014/main" id="{F2F43C86-9197-0AAB-B2EC-CA9785BE3F5E}"/>
              </a:ext>
            </a:extLst>
          </p:cNvPr>
          <p:cNvGraphicFramePr>
            <a:graphicFrameLocks noGrp="1"/>
          </p:cNvGraphicFramePr>
          <p:nvPr>
            <p:extLst>
              <p:ext uri="{D42A27DB-BD31-4B8C-83A1-F6EECF244321}">
                <p14:modId xmlns:p14="http://schemas.microsoft.com/office/powerpoint/2010/main" val="4020980019"/>
              </p:ext>
            </p:extLst>
          </p:nvPr>
        </p:nvGraphicFramePr>
        <p:xfrm>
          <a:off x="301924" y="2591662"/>
          <a:ext cx="8307530" cy="1787649"/>
        </p:xfrm>
        <a:graphic>
          <a:graphicData uri="http://schemas.openxmlformats.org/drawingml/2006/table">
            <a:tbl>
              <a:tblPr firstRow="1" bandRow="1">
                <a:tableStyleId>{5C22544A-7EE6-4342-B048-85BDC9FD1C3A}</a:tableStyleId>
              </a:tblPr>
              <a:tblGrid>
                <a:gridCol w="830753">
                  <a:extLst>
                    <a:ext uri="{9D8B030D-6E8A-4147-A177-3AD203B41FA5}">
                      <a16:colId xmlns:a16="http://schemas.microsoft.com/office/drawing/2014/main" val="1265613098"/>
                    </a:ext>
                  </a:extLst>
                </a:gridCol>
                <a:gridCol w="830753">
                  <a:extLst>
                    <a:ext uri="{9D8B030D-6E8A-4147-A177-3AD203B41FA5}">
                      <a16:colId xmlns:a16="http://schemas.microsoft.com/office/drawing/2014/main" val="2008895535"/>
                    </a:ext>
                  </a:extLst>
                </a:gridCol>
                <a:gridCol w="830753">
                  <a:extLst>
                    <a:ext uri="{9D8B030D-6E8A-4147-A177-3AD203B41FA5}">
                      <a16:colId xmlns:a16="http://schemas.microsoft.com/office/drawing/2014/main" val="1082933381"/>
                    </a:ext>
                  </a:extLst>
                </a:gridCol>
                <a:gridCol w="830753">
                  <a:extLst>
                    <a:ext uri="{9D8B030D-6E8A-4147-A177-3AD203B41FA5}">
                      <a16:colId xmlns:a16="http://schemas.microsoft.com/office/drawing/2014/main" val="3874630403"/>
                    </a:ext>
                  </a:extLst>
                </a:gridCol>
                <a:gridCol w="830753">
                  <a:extLst>
                    <a:ext uri="{9D8B030D-6E8A-4147-A177-3AD203B41FA5}">
                      <a16:colId xmlns:a16="http://schemas.microsoft.com/office/drawing/2014/main" val="1883340865"/>
                    </a:ext>
                  </a:extLst>
                </a:gridCol>
                <a:gridCol w="830753">
                  <a:extLst>
                    <a:ext uri="{9D8B030D-6E8A-4147-A177-3AD203B41FA5}">
                      <a16:colId xmlns:a16="http://schemas.microsoft.com/office/drawing/2014/main" val="793474860"/>
                    </a:ext>
                  </a:extLst>
                </a:gridCol>
                <a:gridCol w="830753">
                  <a:extLst>
                    <a:ext uri="{9D8B030D-6E8A-4147-A177-3AD203B41FA5}">
                      <a16:colId xmlns:a16="http://schemas.microsoft.com/office/drawing/2014/main" val="3806594766"/>
                    </a:ext>
                  </a:extLst>
                </a:gridCol>
                <a:gridCol w="830753">
                  <a:extLst>
                    <a:ext uri="{9D8B030D-6E8A-4147-A177-3AD203B41FA5}">
                      <a16:colId xmlns:a16="http://schemas.microsoft.com/office/drawing/2014/main" val="4128582874"/>
                    </a:ext>
                  </a:extLst>
                </a:gridCol>
                <a:gridCol w="830753">
                  <a:extLst>
                    <a:ext uri="{9D8B030D-6E8A-4147-A177-3AD203B41FA5}">
                      <a16:colId xmlns:a16="http://schemas.microsoft.com/office/drawing/2014/main" val="1976742992"/>
                    </a:ext>
                  </a:extLst>
                </a:gridCol>
                <a:gridCol w="830753">
                  <a:extLst>
                    <a:ext uri="{9D8B030D-6E8A-4147-A177-3AD203B41FA5}">
                      <a16:colId xmlns:a16="http://schemas.microsoft.com/office/drawing/2014/main" val="640729994"/>
                    </a:ext>
                  </a:extLst>
                </a:gridCol>
              </a:tblGrid>
              <a:tr h="289179">
                <a:tc gridSpan="10">
                  <a:txBody>
                    <a:bodyPr/>
                    <a:lstStyle/>
                    <a:p>
                      <a:pPr algn="ctr"/>
                      <a:r>
                        <a:rPr lang="en-IN">
                          <a:effectLst/>
                        </a:rPr>
                        <a:t>With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4103954"/>
                  </a:ext>
                </a:extLst>
              </a:tr>
              <a:tr h="289179">
                <a:tc gridSpan="5">
                  <a:txBody>
                    <a:bodyPr/>
                    <a:lstStyle/>
                    <a:p>
                      <a:pPr algn="ctr"/>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7129471"/>
                  </a:ext>
                </a:extLst>
              </a:tr>
              <a:tr h="289179">
                <a:tc>
                  <a:txBody>
                    <a:bodyPr/>
                    <a:lstStyle/>
                    <a:p>
                      <a:pPr algn="ctr"/>
                      <a:r>
                        <a:rPr lang="en-IN">
                          <a:effectLst/>
                        </a:rPr>
                        <a:t>CV​</a:t>
                      </a:r>
                    </a:p>
                  </a:txBody>
                  <a:tcPr marL="0" marR="0" marT="0" marB="0" anchor="ctr"/>
                </a:tc>
                <a:tc>
                  <a:txBody>
                    <a:bodyPr/>
                    <a:lstStyle/>
                    <a:p>
                      <a:pPr algn="ctr"/>
                      <a:r>
                        <a:rPr lang="en-IN">
                          <a:effectLst/>
                        </a:rPr>
                        <a:t>AIC​</a:t>
                      </a:r>
                    </a:p>
                  </a:txBody>
                  <a:tcPr marL="0" marR="0" marT="0" marB="0" anchor="ctr"/>
                </a:tc>
                <a:tc>
                  <a:txBody>
                    <a:bodyPr/>
                    <a:lstStyle/>
                    <a:p>
                      <a:pPr algn="ctr"/>
                      <a:r>
                        <a:rPr lang="en-IN">
                          <a:effectLst/>
                        </a:rPr>
                        <a:t>AICc​</a:t>
                      </a:r>
                    </a:p>
                  </a:txBody>
                  <a:tcPr marL="0" marR="0" marT="0" marB="0" anchor="ctr"/>
                </a:tc>
                <a:tc>
                  <a:txBody>
                    <a:bodyPr/>
                    <a:lstStyle/>
                    <a:p>
                      <a:pPr algn="ctr"/>
                      <a:r>
                        <a:rPr lang="en-IN">
                          <a:effectLst/>
                        </a:rPr>
                        <a:t>BIC​</a:t>
                      </a:r>
                    </a:p>
                  </a:txBody>
                  <a:tcPr marL="0" marR="0" marT="0" marB="0" anchor="ctr"/>
                </a:tc>
                <a:tc>
                  <a:txBody>
                    <a:bodyPr/>
                    <a:lstStyle/>
                    <a:p>
                      <a:pPr algn="ctr"/>
                      <a:r>
                        <a:rPr lang="en-IN">
                          <a:effectLst/>
                        </a:rPr>
                        <a:t>AdjR2​</a:t>
                      </a:r>
                    </a:p>
                  </a:txBody>
                  <a:tcPr marL="0" marR="0" marT="0" marB="0" anchor="ctr"/>
                </a:tc>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2687151056"/>
                  </a:ext>
                </a:extLst>
              </a:tr>
              <a:tr h="920112">
                <a:tc>
                  <a:txBody>
                    <a:bodyPr/>
                    <a:lstStyle/>
                    <a:p>
                      <a:pPr algn="ctr"/>
                      <a:r>
                        <a:rPr lang="en-IN">
                          <a:effectLst/>
                        </a:rPr>
                        <a:t>0.007​</a:t>
                      </a:r>
                    </a:p>
                  </a:txBody>
                  <a:tcPr marL="0" marR="0" marT="0" marB="0" anchor="ctr"/>
                </a:tc>
                <a:tc>
                  <a:txBody>
                    <a:bodyPr/>
                    <a:lstStyle/>
                    <a:p>
                      <a:pPr algn="ctr"/>
                      <a:r>
                        <a:rPr lang="en-IN">
                          <a:effectLst/>
                        </a:rPr>
                        <a:t>-115.930​</a:t>
                      </a:r>
                    </a:p>
                  </a:txBody>
                  <a:tcPr marL="0" marR="0" marT="0" marB="0" anchor="ctr"/>
                </a:tc>
                <a:tc>
                  <a:txBody>
                    <a:bodyPr/>
                    <a:lstStyle/>
                    <a:p>
                      <a:pPr algn="ctr"/>
                      <a:r>
                        <a:rPr lang="en-IN">
                          <a:effectLst/>
                        </a:rPr>
                        <a:t>-78.216​</a:t>
                      </a:r>
                    </a:p>
                  </a:txBody>
                  <a:tcPr marL="0" marR="0" marT="0" marB="0" anchor="ctr"/>
                </a:tc>
                <a:tc>
                  <a:txBody>
                    <a:bodyPr/>
                    <a:lstStyle/>
                    <a:p>
                      <a:pPr algn="ctr"/>
                      <a:r>
                        <a:rPr lang="en-IN">
                          <a:effectLst/>
                        </a:rPr>
                        <a:t>-105.541​</a:t>
                      </a:r>
                    </a:p>
                  </a:txBody>
                  <a:tcPr marL="0" marR="0" marT="0" marB="0" anchor="ctr"/>
                </a:tc>
                <a:tc>
                  <a:txBody>
                    <a:bodyPr/>
                    <a:lstStyle/>
                    <a:p>
                      <a:pPr algn="ctr"/>
                      <a:r>
                        <a:rPr lang="en-IN">
                          <a:effectLst/>
                        </a:rPr>
                        <a:t>0.548​</a:t>
                      </a:r>
                    </a:p>
                  </a:txBody>
                  <a:tcPr marL="0" marR="0" marT="0" marB="0" anchor="ctr"/>
                </a:tc>
                <a:tc>
                  <a:txBody>
                    <a:bodyPr/>
                    <a:lstStyle/>
                    <a:p>
                      <a:pPr algn="ctr"/>
                      <a:r>
                        <a:rPr lang="en-IN">
                          <a:effectLst/>
                        </a:rPr>
                        <a:t>-0.282​</a:t>
                      </a:r>
                    </a:p>
                  </a:txBody>
                  <a:tcPr marL="0" marR="0" marT="0" marB="0" anchor="ctr"/>
                </a:tc>
                <a:tc>
                  <a:txBody>
                    <a:bodyPr/>
                    <a:lstStyle/>
                    <a:p>
                      <a:pPr algn="ctr"/>
                      <a:r>
                        <a:rPr lang="en-IN">
                          <a:effectLst/>
                        </a:rPr>
                        <a:t>0.348​</a:t>
                      </a:r>
                    </a:p>
                  </a:txBody>
                  <a:tcPr marL="0" marR="0" marT="0" marB="0" anchor="ctr"/>
                </a:tc>
                <a:tc>
                  <a:txBody>
                    <a:bodyPr/>
                    <a:lstStyle/>
                    <a:p>
                      <a:pPr algn="ctr"/>
                      <a:r>
                        <a:rPr lang="en-IN">
                          <a:effectLst/>
                        </a:rPr>
                        <a:t>0.282​</a:t>
                      </a:r>
                    </a:p>
                  </a:txBody>
                  <a:tcPr marL="0" marR="0" marT="0" marB="0" anchor="ctr"/>
                </a:tc>
                <a:tc>
                  <a:txBody>
                    <a:bodyPr/>
                    <a:lstStyle/>
                    <a:p>
                      <a:pPr algn="ctr"/>
                      <a:r>
                        <a:rPr lang="en-IN">
                          <a:effectLst/>
                        </a:rPr>
                        <a:t>-9.219​</a:t>
                      </a:r>
                    </a:p>
                  </a:txBody>
                  <a:tcPr marL="0" marR="0" marT="0" marB="0" anchor="ctr"/>
                </a:tc>
                <a:tc>
                  <a:txBody>
                    <a:bodyPr/>
                    <a:lstStyle/>
                    <a:p>
                      <a:pPr algn="ctr"/>
                      <a:r>
                        <a:rPr lang="en-IN">
                          <a:effectLst/>
                        </a:rPr>
                        <a:t>9.219​</a:t>
                      </a:r>
                    </a:p>
                  </a:txBody>
                  <a:tcPr marL="0" marR="0" marT="0" marB="0" anchor="ctr"/>
                </a:tc>
                <a:extLst>
                  <a:ext uri="{0D108BD9-81ED-4DB2-BD59-A6C34878D82A}">
                    <a16:rowId xmlns:a16="http://schemas.microsoft.com/office/drawing/2014/main" val="457716176"/>
                  </a:ext>
                </a:extLst>
              </a:tr>
            </a:tbl>
          </a:graphicData>
        </a:graphic>
      </p:graphicFrame>
      <p:graphicFrame>
        <p:nvGraphicFramePr>
          <p:cNvPr id="7" name="Table 6">
            <a:extLst>
              <a:ext uri="{FF2B5EF4-FFF2-40B4-BE49-F238E27FC236}">
                <a16:creationId xmlns:a16="http://schemas.microsoft.com/office/drawing/2014/main" id="{0C3588EB-9DD9-2E2A-DE89-967A9B296B04}"/>
              </a:ext>
            </a:extLst>
          </p:cNvPr>
          <p:cNvGraphicFramePr>
            <a:graphicFrameLocks noGrp="1"/>
          </p:cNvGraphicFramePr>
          <p:nvPr>
            <p:extLst>
              <p:ext uri="{D42A27DB-BD31-4B8C-83A1-F6EECF244321}">
                <p14:modId xmlns:p14="http://schemas.microsoft.com/office/powerpoint/2010/main" val="3604992918"/>
              </p:ext>
            </p:extLst>
          </p:nvPr>
        </p:nvGraphicFramePr>
        <p:xfrm>
          <a:off x="230037" y="4643886"/>
          <a:ext cx="8381960" cy="1639546"/>
        </p:xfrm>
        <a:graphic>
          <a:graphicData uri="http://schemas.openxmlformats.org/drawingml/2006/table">
            <a:tbl>
              <a:tblPr firstRow="1" bandRow="1">
                <a:tableStyleId>{5C22544A-7EE6-4342-B048-85BDC9FD1C3A}</a:tableStyleId>
              </a:tblPr>
              <a:tblGrid>
                <a:gridCol w="838196">
                  <a:extLst>
                    <a:ext uri="{9D8B030D-6E8A-4147-A177-3AD203B41FA5}">
                      <a16:colId xmlns:a16="http://schemas.microsoft.com/office/drawing/2014/main" val="1984724537"/>
                    </a:ext>
                  </a:extLst>
                </a:gridCol>
                <a:gridCol w="838196">
                  <a:extLst>
                    <a:ext uri="{9D8B030D-6E8A-4147-A177-3AD203B41FA5}">
                      <a16:colId xmlns:a16="http://schemas.microsoft.com/office/drawing/2014/main" val="2003475245"/>
                    </a:ext>
                  </a:extLst>
                </a:gridCol>
                <a:gridCol w="838196">
                  <a:extLst>
                    <a:ext uri="{9D8B030D-6E8A-4147-A177-3AD203B41FA5}">
                      <a16:colId xmlns:a16="http://schemas.microsoft.com/office/drawing/2014/main" val="2390806576"/>
                    </a:ext>
                  </a:extLst>
                </a:gridCol>
                <a:gridCol w="838196">
                  <a:extLst>
                    <a:ext uri="{9D8B030D-6E8A-4147-A177-3AD203B41FA5}">
                      <a16:colId xmlns:a16="http://schemas.microsoft.com/office/drawing/2014/main" val="3079129210"/>
                    </a:ext>
                  </a:extLst>
                </a:gridCol>
                <a:gridCol w="838196">
                  <a:extLst>
                    <a:ext uri="{9D8B030D-6E8A-4147-A177-3AD203B41FA5}">
                      <a16:colId xmlns:a16="http://schemas.microsoft.com/office/drawing/2014/main" val="2086137374"/>
                    </a:ext>
                  </a:extLst>
                </a:gridCol>
                <a:gridCol w="838196">
                  <a:extLst>
                    <a:ext uri="{9D8B030D-6E8A-4147-A177-3AD203B41FA5}">
                      <a16:colId xmlns:a16="http://schemas.microsoft.com/office/drawing/2014/main" val="2974977133"/>
                    </a:ext>
                  </a:extLst>
                </a:gridCol>
                <a:gridCol w="838196">
                  <a:extLst>
                    <a:ext uri="{9D8B030D-6E8A-4147-A177-3AD203B41FA5}">
                      <a16:colId xmlns:a16="http://schemas.microsoft.com/office/drawing/2014/main" val="3105980192"/>
                    </a:ext>
                  </a:extLst>
                </a:gridCol>
                <a:gridCol w="838196">
                  <a:extLst>
                    <a:ext uri="{9D8B030D-6E8A-4147-A177-3AD203B41FA5}">
                      <a16:colId xmlns:a16="http://schemas.microsoft.com/office/drawing/2014/main" val="2302636319"/>
                    </a:ext>
                  </a:extLst>
                </a:gridCol>
                <a:gridCol w="838196">
                  <a:extLst>
                    <a:ext uri="{9D8B030D-6E8A-4147-A177-3AD203B41FA5}">
                      <a16:colId xmlns:a16="http://schemas.microsoft.com/office/drawing/2014/main" val="1425372957"/>
                    </a:ext>
                  </a:extLst>
                </a:gridCol>
                <a:gridCol w="838196">
                  <a:extLst>
                    <a:ext uri="{9D8B030D-6E8A-4147-A177-3AD203B41FA5}">
                      <a16:colId xmlns:a16="http://schemas.microsoft.com/office/drawing/2014/main" val="3261167136"/>
                    </a:ext>
                  </a:extLst>
                </a:gridCol>
              </a:tblGrid>
              <a:tr h="318121">
                <a:tc gridSpan="10">
                  <a:txBody>
                    <a:bodyPr/>
                    <a:lstStyle/>
                    <a:p>
                      <a:pPr algn="ctr"/>
                      <a:r>
                        <a:rPr lang="en-IN">
                          <a:effectLst/>
                        </a:rPr>
                        <a:t>Without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50953232"/>
                  </a:ext>
                </a:extLst>
              </a:tr>
              <a:tr h="318121">
                <a:tc gridSpan="5">
                  <a:txBody>
                    <a:bodyPr/>
                    <a:lstStyle/>
                    <a:p>
                      <a:pPr algn="ctr"/>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94462462"/>
                  </a:ext>
                </a:extLst>
              </a:tr>
              <a:tr h="318121">
                <a:tc>
                  <a:txBody>
                    <a:bodyPr/>
                    <a:lstStyle/>
                    <a:p>
                      <a:pPr algn="ctr"/>
                      <a:r>
                        <a:rPr lang="en-IN">
                          <a:effectLst/>
                        </a:rPr>
                        <a:t>CV​</a:t>
                      </a:r>
                    </a:p>
                  </a:txBody>
                  <a:tcPr marL="0" marR="0" marT="0" marB="0" anchor="ctr"/>
                </a:tc>
                <a:tc>
                  <a:txBody>
                    <a:bodyPr/>
                    <a:lstStyle/>
                    <a:p>
                      <a:pPr algn="ctr"/>
                      <a:r>
                        <a:rPr lang="en-IN">
                          <a:effectLst/>
                        </a:rPr>
                        <a:t>AIC​</a:t>
                      </a:r>
                    </a:p>
                  </a:txBody>
                  <a:tcPr marL="0" marR="0" marT="0" marB="0" anchor="ctr"/>
                </a:tc>
                <a:tc>
                  <a:txBody>
                    <a:bodyPr/>
                    <a:lstStyle/>
                    <a:p>
                      <a:pPr algn="ctr"/>
                      <a:r>
                        <a:rPr lang="en-IN">
                          <a:effectLst/>
                        </a:rPr>
                        <a:t>AICc​</a:t>
                      </a:r>
                    </a:p>
                  </a:txBody>
                  <a:tcPr marL="0" marR="0" marT="0" marB="0" anchor="ctr"/>
                </a:tc>
                <a:tc>
                  <a:txBody>
                    <a:bodyPr/>
                    <a:lstStyle/>
                    <a:p>
                      <a:pPr algn="ctr"/>
                      <a:r>
                        <a:rPr lang="en-IN">
                          <a:effectLst/>
                        </a:rPr>
                        <a:t>BIC​</a:t>
                      </a:r>
                    </a:p>
                  </a:txBody>
                  <a:tcPr marL="0" marR="0" marT="0" marB="0" anchor="ctr"/>
                </a:tc>
                <a:tc>
                  <a:txBody>
                    <a:bodyPr/>
                    <a:lstStyle/>
                    <a:p>
                      <a:pPr algn="ctr"/>
                      <a:r>
                        <a:rPr lang="en-IN">
                          <a:effectLst/>
                        </a:rPr>
                        <a:t>AdjR2​</a:t>
                      </a:r>
                    </a:p>
                  </a:txBody>
                  <a:tcPr marL="0" marR="0" marT="0" marB="0" anchor="ctr"/>
                </a:tc>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447564407"/>
                  </a:ext>
                </a:extLst>
              </a:tr>
              <a:tr h="685183">
                <a:tc>
                  <a:txBody>
                    <a:bodyPr/>
                    <a:lstStyle/>
                    <a:p>
                      <a:pPr algn="ctr"/>
                      <a:r>
                        <a:rPr lang="en-IN">
                          <a:effectLst/>
                        </a:rPr>
                        <a:t>0.006​</a:t>
                      </a:r>
                    </a:p>
                  </a:txBody>
                  <a:tcPr marL="0" marR="0" marT="0" marB="0" anchor="ctr"/>
                </a:tc>
                <a:tc>
                  <a:txBody>
                    <a:bodyPr/>
                    <a:lstStyle/>
                    <a:p>
                      <a:pPr algn="ctr"/>
                      <a:r>
                        <a:rPr lang="en-IN">
                          <a:effectLst/>
                        </a:rPr>
                        <a:t>-117.295​</a:t>
                      </a:r>
                    </a:p>
                  </a:txBody>
                  <a:tcPr marL="0" marR="0" marT="0" marB="0" anchor="ctr"/>
                </a:tc>
                <a:tc>
                  <a:txBody>
                    <a:bodyPr/>
                    <a:lstStyle/>
                    <a:p>
                      <a:pPr algn="ctr"/>
                      <a:r>
                        <a:rPr lang="en-IN">
                          <a:effectLst/>
                        </a:rPr>
                        <a:t>-97.295​</a:t>
                      </a:r>
                    </a:p>
                  </a:txBody>
                  <a:tcPr marL="0" marR="0" marT="0" marB="0" anchor="ctr"/>
                </a:tc>
                <a:tc>
                  <a:txBody>
                    <a:bodyPr/>
                    <a:lstStyle/>
                    <a:p>
                      <a:pPr algn="ctr"/>
                      <a:r>
                        <a:rPr lang="en-IN">
                          <a:effectLst/>
                        </a:rPr>
                        <a:t>-108.795​</a:t>
                      </a:r>
                    </a:p>
                  </a:txBody>
                  <a:tcPr marL="0" marR="0" marT="0" marB="0" anchor="ctr"/>
                </a:tc>
                <a:tc>
                  <a:txBody>
                    <a:bodyPr/>
                    <a:lstStyle/>
                    <a:p>
                      <a:pPr algn="ctr"/>
                      <a:r>
                        <a:rPr lang="en-IN">
                          <a:effectLst/>
                        </a:rPr>
                        <a:t>0.576​</a:t>
                      </a:r>
                    </a:p>
                  </a:txBody>
                  <a:tcPr marL="0" marR="0" marT="0" marB="0" anchor="ctr"/>
                </a:tc>
                <a:tc>
                  <a:txBody>
                    <a:bodyPr/>
                    <a:lstStyle/>
                    <a:p>
                      <a:pPr algn="ctr"/>
                      <a:r>
                        <a:rPr lang="en-IN">
                          <a:effectLst/>
                        </a:rPr>
                        <a:t>-0.153​</a:t>
                      </a:r>
                    </a:p>
                  </a:txBody>
                  <a:tcPr marL="0" marR="0" marT="0" marB="0" anchor="ctr"/>
                </a:tc>
                <a:tc>
                  <a:txBody>
                    <a:bodyPr/>
                    <a:lstStyle/>
                    <a:p>
                      <a:pPr algn="ctr"/>
                      <a:r>
                        <a:rPr lang="en-IN">
                          <a:effectLst/>
                        </a:rPr>
                        <a:t>0.221​</a:t>
                      </a:r>
                    </a:p>
                  </a:txBody>
                  <a:tcPr marL="0" marR="0" marT="0" marB="0" anchor="ctr"/>
                </a:tc>
                <a:tc>
                  <a:txBody>
                    <a:bodyPr/>
                    <a:lstStyle/>
                    <a:p>
                      <a:pPr algn="ctr"/>
                      <a:r>
                        <a:rPr lang="en-IN">
                          <a:effectLst/>
                        </a:rPr>
                        <a:t>0.195​</a:t>
                      </a:r>
                    </a:p>
                  </a:txBody>
                  <a:tcPr marL="0" marR="0" marT="0" marB="0" anchor="ctr"/>
                </a:tc>
                <a:tc>
                  <a:txBody>
                    <a:bodyPr/>
                    <a:lstStyle/>
                    <a:p>
                      <a:pPr algn="ctr"/>
                      <a:r>
                        <a:rPr lang="en-IN">
                          <a:effectLst/>
                        </a:rPr>
                        <a:t>-4.971​</a:t>
                      </a:r>
                    </a:p>
                  </a:txBody>
                  <a:tcPr marL="0" marR="0" marT="0" marB="0" anchor="ctr"/>
                </a:tc>
                <a:tc>
                  <a:txBody>
                    <a:bodyPr/>
                    <a:lstStyle/>
                    <a:p>
                      <a:pPr algn="ctr"/>
                      <a:r>
                        <a:rPr lang="en-IN">
                          <a:effectLst/>
                        </a:rPr>
                        <a:t>6.395​</a:t>
                      </a:r>
                    </a:p>
                  </a:txBody>
                  <a:tcPr marL="0" marR="0" marT="0" marB="0" anchor="ctr"/>
                </a:tc>
                <a:extLst>
                  <a:ext uri="{0D108BD9-81ED-4DB2-BD59-A6C34878D82A}">
                    <a16:rowId xmlns:a16="http://schemas.microsoft.com/office/drawing/2014/main" val="2013668724"/>
                  </a:ext>
                </a:extLst>
              </a:tr>
            </a:tbl>
          </a:graphicData>
        </a:graphic>
      </p:graphicFrame>
      <p:graphicFrame>
        <p:nvGraphicFramePr>
          <p:cNvPr id="11" name="Table 10">
            <a:extLst>
              <a:ext uri="{FF2B5EF4-FFF2-40B4-BE49-F238E27FC236}">
                <a16:creationId xmlns:a16="http://schemas.microsoft.com/office/drawing/2014/main" id="{D29CD202-B665-EA6F-A5A9-82394AE0CE3D}"/>
              </a:ext>
            </a:extLst>
          </p:cNvPr>
          <p:cNvGraphicFramePr>
            <a:graphicFrameLocks noGrp="1"/>
          </p:cNvGraphicFramePr>
          <p:nvPr>
            <p:extLst>
              <p:ext uri="{D42A27DB-BD31-4B8C-83A1-F6EECF244321}">
                <p14:modId xmlns:p14="http://schemas.microsoft.com/office/powerpoint/2010/main" val="3583197065"/>
              </p:ext>
            </p:extLst>
          </p:nvPr>
        </p:nvGraphicFramePr>
        <p:xfrm>
          <a:off x="8813321" y="4009558"/>
          <a:ext cx="3221890" cy="919365"/>
        </p:xfrm>
        <a:graphic>
          <a:graphicData uri="http://schemas.openxmlformats.org/drawingml/2006/table">
            <a:tbl>
              <a:tblPr firstRow="1" bandRow="1">
                <a:tableStyleId>{5C22544A-7EE6-4342-B048-85BDC9FD1C3A}</a:tableStyleId>
              </a:tblPr>
              <a:tblGrid>
                <a:gridCol w="644378">
                  <a:extLst>
                    <a:ext uri="{9D8B030D-6E8A-4147-A177-3AD203B41FA5}">
                      <a16:colId xmlns:a16="http://schemas.microsoft.com/office/drawing/2014/main" val="2789743997"/>
                    </a:ext>
                  </a:extLst>
                </a:gridCol>
                <a:gridCol w="644378">
                  <a:extLst>
                    <a:ext uri="{9D8B030D-6E8A-4147-A177-3AD203B41FA5}">
                      <a16:colId xmlns:a16="http://schemas.microsoft.com/office/drawing/2014/main" val="3918728364"/>
                    </a:ext>
                  </a:extLst>
                </a:gridCol>
                <a:gridCol w="644378">
                  <a:extLst>
                    <a:ext uri="{9D8B030D-6E8A-4147-A177-3AD203B41FA5}">
                      <a16:colId xmlns:a16="http://schemas.microsoft.com/office/drawing/2014/main" val="1461755991"/>
                    </a:ext>
                  </a:extLst>
                </a:gridCol>
                <a:gridCol w="644378">
                  <a:extLst>
                    <a:ext uri="{9D8B030D-6E8A-4147-A177-3AD203B41FA5}">
                      <a16:colId xmlns:a16="http://schemas.microsoft.com/office/drawing/2014/main" val="4043133241"/>
                    </a:ext>
                  </a:extLst>
                </a:gridCol>
                <a:gridCol w="644378">
                  <a:extLst>
                    <a:ext uri="{9D8B030D-6E8A-4147-A177-3AD203B41FA5}">
                      <a16:colId xmlns:a16="http://schemas.microsoft.com/office/drawing/2014/main" val="1494207150"/>
                    </a:ext>
                  </a:extLst>
                </a:gridCol>
              </a:tblGrid>
              <a:tr h="306455">
                <a:tc gridSpan="5">
                  <a:txBody>
                    <a:bodyPr/>
                    <a:lstStyle/>
                    <a:p>
                      <a:pPr algn="ctr"/>
                      <a:r>
                        <a:rPr lang="en-IN">
                          <a:effectLst/>
                        </a:rPr>
                        <a:t>Forecasts of analysts​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2684942"/>
                  </a:ext>
                </a:extLst>
              </a:tr>
              <a:tr h="306455">
                <a:tc>
                  <a:txBody>
                    <a:bodyPr/>
                    <a:lstStyle/>
                    <a:p>
                      <a:pPr algn="ctr"/>
                      <a:r>
                        <a:rPr lang="en-IN">
                          <a:effectLst/>
                        </a:rPr>
                        <a:t>ME​</a:t>
                      </a:r>
                    </a:p>
                  </a:txBody>
                  <a:tcPr marL="0" marR="0" marT="0" marB="0" anchor="ctr"/>
                </a:tc>
                <a:tc>
                  <a:txBody>
                    <a:bodyPr/>
                    <a:lstStyle/>
                    <a:p>
                      <a:pPr algn="ctr"/>
                      <a:r>
                        <a:rPr lang="en-IN">
                          <a:effectLst/>
                        </a:rPr>
                        <a:t>RMSE​</a:t>
                      </a:r>
                    </a:p>
                  </a:txBody>
                  <a:tcPr marL="0" marR="0" marT="0" marB="0" anchor="ctr"/>
                </a:tc>
                <a:tc>
                  <a:txBody>
                    <a:bodyPr/>
                    <a:lstStyle/>
                    <a:p>
                      <a:pPr algn="ctr"/>
                      <a:r>
                        <a:rPr lang="en-IN">
                          <a:effectLst/>
                        </a:rPr>
                        <a:t>MAE​</a:t>
                      </a:r>
                    </a:p>
                  </a:txBody>
                  <a:tcPr marL="0" marR="0" marT="0" marB="0" anchor="ctr"/>
                </a:tc>
                <a:tc>
                  <a:txBody>
                    <a:bodyPr/>
                    <a:lstStyle/>
                    <a:p>
                      <a:pPr algn="ctr"/>
                      <a:r>
                        <a:rPr lang="en-IN">
                          <a:effectLst/>
                        </a:rPr>
                        <a:t>MPE​</a:t>
                      </a:r>
                    </a:p>
                  </a:txBody>
                  <a:tcPr marL="0" marR="0" marT="0" marB="0" anchor="ctr"/>
                </a:tc>
                <a:tc>
                  <a:txBody>
                    <a:bodyPr/>
                    <a:lstStyle/>
                    <a:p>
                      <a:pPr algn="ctr"/>
                      <a:r>
                        <a:rPr lang="en-IN">
                          <a:effectLst/>
                        </a:rPr>
                        <a:t>MAPE​</a:t>
                      </a:r>
                    </a:p>
                  </a:txBody>
                  <a:tcPr marL="0" marR="0" marT="0" marB="0" anchor="ctr"/>
                </a:tc>
                <a:extLst>
                  <a:ext uri="{0D108BD9-81ED-4DB2-BD59-A6C34878D82A}">
                    <a16:rowId xmlns:a16="http://schemas.microsoft.com/office/drawing/2014/main" val="1587889869"/>
                  </a:ext>
                </a:extLst>
              </a:tr>
              <a:tr h="306455">
                <a:tc>
                  <a:txBody>
                    <a:bodyPr/>
                    <a:lstStyle/>
                    <a:p>
                      <a:pPr algn="ctr"/>
                      <a:r>
                        <a:rPr lang="en-IN">
                          <a:effectLst/>
                        </a:rPr>
                        <a:t>-0.298​</a:t>
                      </a:r>
                    </a:p>
                  </a:txBody>
                  <a:tcPr marL="0" marR="0" marT="0" marB="0" anchor="ctr"/>
                </a:tc>
                <a:tc>
                  <a:txBody>
                    <a:bodyPr/>
                    <a:lstStyle/>
                    <a:p>
                      <a:pPr algn="ctr"/>
                      <a:r>
                        <a:rPr lang="en-IN">
                          <a:effectLst/>
                        </a:rPr>
                        <a:t>0.320​</a:t>
                      </a:r>
                    </a:p>
                  </a:txBody>
                  <a:tcPr marL="0" marR="0" marT="0" marB="0" anchor="ctr"/>
                </a:tc>
                <a:tc>
                  <a:txBody>
                    <a:bodyPr/>
                    <a:lstStyle/>
                    <a:p>
                      <a:pPr algn="ctr"/>
                      <a:r>
                        <a:rPr lang="en-IN">
                          <a:effectLst/>
                        </a:rPr>
                        <a:t>0.298​</a:t>
                      </a:r>
                    </a:p>
                  </a:txBody>
                  <a:tcPr marL="0" marR="0" marT="0" marB="0" anchor="ctr"/>
                </a:tc>
                <a:tc>
                  <a:txBody>
                    <a:bodyPr/>
                    <a:lstStyle/>
                    <a:p>
                      <a:pPr algn="ctr"/>
                      <a:r>
                        <a:rPr lang="en-IN">
                          <a:effectLst/>
                        </a:rPr>
                        <a:t>-9.801​</a:t>
                      </a:r>
                    </a:p>
                  </a:txBody>
                  <a:tcPr marL="0" marR="0" marT="0" marB="0" anchor="ctr"/>
                </a:tc>
                <a:tc>
                  <a:txBody>
                    <a:bodyPr/>
                    <a:lstStyle/>
                    <a:p>
                      <a:pPr algn="ctr"/>
                      <a:r>
                        <a:rPr lang="en-IN">
                          <a:effectLst/>
                        </a:rPr>
                        <a:t>9.801​</a:t>
                      </a:r>
                    </a:p>
                  </a:txBody>
                  <a:tcPr marL="0" marR="0" marT="0" marB="0" anchor="ctr"/>
                </a:tc>
                <a:extLst>
                  <a:ext uri="{0D108BD9-81ED-4DB2-BD59-A6C34878D82A}">
                    <a16:rowId xmlns:a16="http://schemas.microsoft.com/office/drawing/2014/main" val="3154300688"/>
                  </a:ext>
                </a:extLst>
              </a:tr>
            </a:tbl>
          </a:graphicData>
        </a:graphic>
      </p:graphicFrame>
      <p:sp>
        <p:nvSpPr>
          <p:cNvPr id="15" name="TextBox 14">
            <a:extLst>
              <a:ext uri="{FF2B5EF4-FFF2-40B4-BE49-F238E27FC236}">
                <a16:creationId xmlns:a16="http://schemas.microsoft.com/office/drawing/2014/main" id="{046E3030-30BB-177F-D187-62D1DEAF06FD}"/>
              </a:ext>
            </a:extLst>
          </p:cNvPr>
          <p:cNvSpPr txBox="1"/>
          <p:nvPr/>
        </p:nvSpPr>
        <p:spPr>
          <a:xfrm>
            <a:off x="1176911" y="1942037"/>
            <a:ext cx="98397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In-sample and Out-of-sample accuracy metrics of models</a:t>
            </a:r>
          </a:p>
        </p:txBody>
      </p:sp>
    </p:spTree>
    <p:extLst>
      <p:ext uri="{BB962C8B-B14F-4D97-AF65-F5344CB8AC3E}">
        <p14:creationId xmlns:p14="http://schemas.microsoft.com/office/powerpoint/2010/main" val="1966244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Dynamic Linear Regression Modeling</a:t>
            </a:r>
          </a:p>
        </p:txBody>
      </p:sp>
      <p:sp>
        <p:nvSpPr>
          <p:cNvPr id="3" name="Content Placeholder 2">
            <a:extLst>
              <a:ext uri="{FF2B5EF4-FFF2-40B4-BE49-F238E27FC236}">
                <a16:creationId xmlns:a16="http://schemas.microsoft.com/office/drawing/2014/main" id="{193DB5C1-3165-912E-4A5F-164A0E901329}"/>
              </a:ext>
            </a:extLst>
          </p:cNvPr>
          <p:cNvSpPr>
            <a:spLocks noGrp="1"/>
          </p:cNvSpPr>
          <p:nvPr>
            <p:ph idx="1"/>
          </p:nvPr>
        </p:nvSpPr>
        <p:spPr>
          <a:xfrm>
            <a:off x="1371599" y="2318197"/>
            <a:ext cx="9724031" cy="3683358"/>
          </a:xfrm>
        </p:spPr>
        <p:txBody>
          <a:bodyPr anchor="ctr">
            <a:normAutofit fontScale="92500" lnSpcReduction="10000"/>
          </a:bodyPr>
          <a:lstStyle/>
          <a:p>
            <a:pPr marL="0" indent="0">
              <a:lnSpc>
                <a:spcPct val="145000"/>
              </a:lnSpc>
              <a:buNone/>
            </a:pPr>
            <a:r>
              <a:rPr lang="en-US" sz="2000" b="1">
                <a:ea typeface="+mn-lt"/>
                <a:cs typeface="+mn-lt"/>
              </a:rPr>
              <a:t>Data</a:t>
            </a:r>
            <a:endParaRPr lang="en-US" sz="2000">
              <a:ea typeface="+mn-lt"/>
              <a:cs typeface="+mn-lt"/>
            </a:endParaRPr>
          </a:p>
          <a:p>
            <a:pPr marL="971550" lvl="1" indent="-285750">
              <a:lnSpc>
                <a:spcPct val="145000"/>
              </a:lnSpc>
              <a:buFont typeface="Arial"/>
              <a:buChar char="•"/>
            </a:pPr>
            <a:r>
              <a:rPr lang="en-US" sz="1600">
                <a:latin typeface="Arial"/>
                <a:cs typeface="Arial"/>
              </a:rPr>
              <a:t>Train Set: Data from 2001 Q4 to 2019 Q4</a:t>
            </a:r>
          </a:p>
          <a:p>
            <a:pPr marL="971550" lvl="1" indent="-285750">
              <a:lnSpc>
                <a:spcPct val="145000"/>
              </a:lnSpc>
              <a:buFont typeface="Arial"/>
              <a:buChar char="•"/>
            </a:pPr>
            <a:r>
              <a:rPr lang="en-US" sz="1600">
                <a:latin typeface="Arial"/>
                <a:cs typeface="Arial"/>
              </a:rPr>
              <a:t>Test Set: Data from 2020 Q1 to 2023 Q1</a:t>
            </a:r>
          </a:p>
          <a:p>
            <a:pPr marL="971550" lvl="1" indent="-285750">
              <a:lnSpc>
                <a:spcPct val="145000"/>
              </a:lnSpc>
              <a:buFont typeface="Arial"/>
              <a:buChar char="•"/>
            </a:pPr>
            <a:r>
              <a:rPr lang="en-US" sz="1600">
                <a:latin typeface="Arial"/>
                <a:cs typeface="Arial"/>
              </a:rPr>
              <a:t>Dependent Variable: EPS Growth</a:t>
            </a:r>
          </a:p>
          <a:p>
            <a:pPr marL="971550" lvl="1" indent="-285750">
              <a:lnSpc>
                <a:spcPct val="145000"/>
              </a:lnSpc>
              <a:buFont typeface="Arial"/>
              <a:buChar char="•"/>
            </a:pPr>
            <a:r>
              <a:rPr lang="en-US" sz="1600">
                <a:latin typeface="Arial"/>
                <a:cs typeface="Arial"/>
              </a:rPr>
              <a:t>Independent Variables: Variables from the correlation plot</a:t>
            </a:r>
          </a:p>
          <a:p>
            <a:pPr marL="0" indent="0">
              <a:lnSpc>
                <a:spcPct val="145000"/>
              </a:lnSpc>
              <a:buNone/>
            </a:pPr>
            <a:r>
              <a:rPr lang="en-US" sz="2000" b="1">
                <a:ea typeface="+mn-lt"/>
                <a:cs typeface="+mn-lt"/>
              </a:rPr>
              <a:t>Model</a:t>
            </a:r>
            <a:endParaRPr lang="en-US" sz="2000">
              <a:ea typeface="+mn-lt"/>
              <a:cs typeface="+mn-lt"/>
            </a:endParaRPr>
          </a:p>
          <a:p>
            <a:pPr marL="971550" lvl="1" indent="-285750">
              <a:lnSpc>
                <a:spcPct val="145000"/>
              </a:lnSpc>
              <a:buFont typeface="Arial"/>
              <a:buChar char="•"/>
            </a:pPr>
            <a:r>
              <a:rPr lang="en-US" sz="1800">
                <a:latin typeface="Arial"/>
                <a:cs typeface="Arial"/>
              </a:rPr>
              <a:t> Dynamic Linear</a:t>
            </a:r>
            <a:r>
              <a:rPr lang="en-US" sz="1600">
                <a:latin typeface="Arial"/>
                <a:cs typeface="Arial"/>
              </a:rPr>
              <a:t>  Regression </a:t>
            </a:r>
          </a:p>
          <a:p>
            <a:pPr marL="1428750" lvl="2" indent="-285750">
              <a:lnSpc>
                <a:spcPct val="145000"/>
              </a:lnSpc>
              <a:buFont typeface="Arial"/>
              <a:buChar char="•"/>
            </a:pPr>
            <a:r>
              <a:rPr lang="en-US" sz="1600">
                <a:latin typeface="Arial"/>
                <a:cs typeface="Arial"/>
              </a:rPr>
              <a:t>Forecasting the EPS Growth over the years.</a:t>
            </a:r>
          </a:p>
          <a:p>
            <a:pPr marL="971550" lvl="1" indent="-285750">
              <a:lnSpc>
                <a:spcPct val="145000"/>
              </a:lnSpc>
              <a:buFont typeface="Arial"/>
              <a:buChar char="•"/>
            </a:pPr>
            <a:r>
              <a:rPr lang="en-US" sz="1600">
                <a:latin typeface="Arial"/>
                <a:cs typeface="Arial"/>
              </a:rPr>
              <a:t>Find the best model according to in-sample and out-of-sample accuracy</a:t>
            </a:r>
          </a:p>
          <a:p>
            <a:pPr lvl="1" indent="0">
              <a:lnSpc>
                <a:spcPct val="145000"/>
              </a:lnSpc>
              <a:buNone/>
            </a:pPr>
            <a:endParaRPr lang="en-US" sz="1600">
              <a:latin typeface="Arial"/>
              <a:cs typeface="Arial"/>
            </a:endParaRPr>
          </a:p>
        </p:txBody>
      </p:sp>
    </p:spTree>
    <p:extLst>
      <p:ext uri="{BB962C8B-B14F-4D97-AF65-F5344CB8AC3E}">
        <p14:creationId xmlns:p14="http://schemas.microsoft.com/office/powerpoint/2010/main" val="293108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Dynamic Linear Regression Modeling</a:t>
            </a:r>
          </a:p>
        </p:txBody>
      </p:sp>
      <p:sp>
        <p:nvSpPr>
          <p:cNvPr id="3" name="Content Placeholder 2">
            <a:extLst>
              <a:ext uri="{FF2B5EF4-FFF2-40B4-BE49-F238E27FC236}">
                <a16:creationId xmlns:a16="http://schemas.microsoft.com/office/drawing/2014/main" id="{193DB5C1-3165-912E-4A5F-164A0E901329}"/>
              </a:ext>
            </a:extLst>
          </p:cNvPr>
          <p:cNvSpPr>
            <a:spLocks noGrp="1"/>
          </p:cNvSpPr>
          <p:nvPr>
            <p:ph idx="1"/>
          </p:nvPr>
        </p:nvSpPr>
        <p:spPr>
          <a:xfrm>
            <a:off x="1170078" y="1713635"/>
            <a:ext cx="9724031" cy="4930267"/>
          </a:xfrm>
        </p:spPr>
        <p:txBody>
          <a:bodyPr vert="horz" lIns="91440" tIns="45720" rIns="91440" bIns="45720" rtlCol="0" anchor="t">
            <a:normAutofit/>
          </a:bodyPr>
          <a:lstStyle/>
          <a:p>
            <a:pPr marL="0" indent="0">
              <a:buNone/>
            </a:pPr>
            <a:r>
              <a:rPr lang="en-US" sz="2000">
                <a:cs typeface="Calibri" panose="020F0502020204030204"/>
              </a:rPr>
              <a:t> Time-series Linear regression for Healthcare Sector:</a:t>
            </a:r>
          </a:p>
        </p:txBody>
      </p:sp>
      <p:pic>
        <p:nvPicPr>
          <p:cNvPr id="4" name="Picture 4" descr="Chart, line chart&#10;&#10;Description automatically generated">
            <a:extLst>
              <a:ext uri="{FF2B5EF4-FFF2-40B4-BE49-F238E27FC236}">
                <a16:creationId xmlns:a16="http://schemas.microsoft.com/office/drawing/2014/main" id="{5F114DEE-E57C-EC62-DCFE-91FC2BBB98BA}"/>
              </a:ext>
            </a:extLst>
          </p:cNvPr>
          <p:cNvPicPr>
            <a:picLocks noChangeAspect="1"/>
          </p:cNvPicPr>
          <p:nvPr/>
        </p:nvPicPr>
        <p:blipFill>
          <a:blip r:embed="rId3"/>
          <a:stretch>
            <a:fillRect/>
          </a:stretch>
        </p:blipFill>
        <p:spPr>
          <a:xfrm>
            <a:off x="1167035" y="2179127"/>
            <a:ext cx="4937489" cy="4150186"/>
          </a:xfrm>
          <a:prstGeom prst="rect">
            <a:avLst/>
          </a:prstGeom>
        </p:spPr>
      </p:pic>
      <p:sp>
        <p:nvSpPr>
          <p:cNvPr id="5" name="TextBox 4">
            <a:extLst>
              <a:ext uri="{FF2B5EF4-FFF2-40B4-BE49-F238E27FC236}">
                <a16:creationId xmlns:a16="http://schemas.microsoft.com/office/drawing/2014/main" id="{DDCB30E2-8654-D0A3-D704-F79F4DAEA719}"/>
              </a:ext>
            </a:extLst>
          </p:cNvPr>
          <p:cNvSpPr txBox="1"/>
          <p:nvPr/>
        </p:nvSpPr>
        <p:spPr>
          <a:xfrm>
            <a:off x="6776131" y="2796098"/>
            <a:ext cx="43452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Calibri"/>
              </a:rPr>
              <a:t>Beat the analyst  ☑️</a:t>
            </a:r>
          </a:p>
          <a:p>
            <a:pPr marL="342900" indent="-342900">
              <a:buAutoNum type="arabicPeriod"/>
            </a:pPr>
            <a:r>
              <a:rPr lang="en-US">
                <a:cs typeface="Calibri"/>
              </a:rPr>
              <a:t>A good model for all sectors  ❓</a:t>
            </a:r>
          </a:p>
          <a:p>
            <a:pPr marL="342900" indent="-342900">
              <a:buAutoNum type="arabicPeriod"/>
            </a:pPr>
            <a:r>
              <a:rPr lang="en-US">
                <a:cs typeface="Calibri"/>
              </a:rPr>
              <a:t>Macro Data works  ✖️</a:t>
            </a:r>
          </a:p>
        </p:txBody>
      </p:sp>
      <p:sp>
        <p:nvSpPr>
          <p:cNvPr id="6" name="Arrow: Down 5">
            <a:extLst>
              <a:ext uri="{FF2B5EF4-FFF2-40B4-BE49-F238E27FC236}">
                <a16:creationId xmlns:a16="http://schemas.microsoft.com/office/drawing/2014/main" id="{46AC7C68-6C22-192B-F690-BDBCD608D81C}"/>
              </a:ext>
            </a:extLst>
          </p:cNvPr>
          <p:cNvSpPr/>
          <p:nvPr/>
        </p:nvSpPr>
        <p:spPr>
          <a:xfrm>
            <a:off x="8400892" y="3929653"/>
            <a:ext cx="869057" cy="10453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0290DF-C511-4DC6-FC51-885EF896E2E2}"/>
              </a:ext>
            </a:extLst>
          </p:cNvPr>
          <p:cNvSpPr txBox="1"/>
          <p:nvPr/>
        </p:nvSpPr>
        <p:spPr>
          <a:xfrm>
            <a:off x="6813917" y="5176562"/>
            <a:ext cx="4735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New Model: Dynamic Linear Regression Model</a:t>
            </a:r>
          </a:p>
        </p:txBody>
      </p:sp>
    </p:spTree>
    <p:extLst>
      <p:ext uri="{BB962C8B-B14F-4D97-AF65-F5344CB8AC3E}">
        <p14:creationId xmlns:p14="http://schemas.microsoft.com/office/powerpoint/2010/main" val="330435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Dynamic Linear Regression Modeling</a:t>
            </a:r>
          </a:p>
        </p:txBody>
      </p:sp>
      <p:sp>
        <p:nvSpPr>
          <p:cNvPr id="3" name="Content Placeholder 2">
            <a:extLst>
              <a:ext uri="{FF2B5EF4-FFF2-40B4-BE49-F238E27FC236}">
                <a16:creationId xmlns:a16="http://schemas.microsoft.com/office/drawing/2014/main" id="{193DB5C1-3165-912E-4A5F-164A0E901329}"/>
              </a:ext>
            </a:extLst>
          </p:cNvPr>
          <p:cNvSpPr>
            <a:spLocks noGrp="1"/>
          </p:cNvSpPr>
          <p:nvPr>
            <p:ph idx="1"/>
          </p:nvPr>
        </p:nvSpPr>
        <p:spPr>
          <a:xfrm>
            <a:off x="1227825" y="2318197"/>
            <a:ext cx="9724031" cy="3683358"/>
          </a:xfrm>
        </p:spPr>
        <p:txBody>
          <a:bodyPr anchor="ctr">
            <a:normAutofit fontScale="92500" lnSpcReduction="10000"/>
          </a:bodyPr>
          <a:lstStyle/>
          <a:p>
            <a:pPr marL="0" indent="0">
              <a:lnSpc>
                <a:spcPct val="125000"/>
              </a:lnSpc>
              <a:buNone/>
            </a:pPr>
            <a:r>
              <a:rPr lang="en-US">
                <a:cs typeface="Calibri" panose="020F0502020204030204"/>
              </a:rPr>
              <a:t>Difference from Time-series linear model: </a:t>
            </a:r>
            <a:endParaRPr lang="en-US"/>
          </a:p>
          <a:p>
            <a:pPr marL="457200" indent="0">
              <a:lnSpc>
                <a:spcPct val="125000"/>
              </a:lnSpc>
              <a:buAutoNum type="arabicPeriod"/>
            </a:pPr>
            <a:r>
              <a:rPr lang="en-US">
                <a:cs typeface="Calibri" panose="020F0502020204030204"/>
              </a:rPr>
              <a:t>Change the annually data to quarterly data for more predicted value.</a:t>
            </a:r>
          </a:p>
          <a:p>
            <a:pPr marL="457200" indent="0">
              <a:lnSpc>
                <a:spcPct val="125000"/>
              </a:lnSpc>
              <a:buAutoNum type="arabicPeriod"/>
            </a:pPr>
            <a:r>
              <a:rPr lang="en-US">
                <a:cs typeface="Calibri" panose="020F0502020204030204"/>
              </a:rPr>
              <a:t>Using EPS change as the dependent variable instead of real EPS for convenience.</a:t>
            </a:r>
          </a:p>
          <a:p>
            <a:pPr marL="457200" indent="0">
              <a:lnSpc>
                <a:spcPct val="125000"/>
              </a:lnSpc>
              <a:buAutoNum type="arabicPeriod"/>
            </a:pPr>
            <a:r>
              <a:rPr lang="en-US">
                <a:cs typeface="Calibri" panose="020F0502020204030204"/>
              </a:rPr>
              <a:t>Remove some of variables with high p-value after correlation plot.</a:t>
            </a:r>
          </a:p>
          <a:p>
            <a:pPr marL="0" indent="0">
              <a:buNone/>
            </a:pPr>
            <a:endParaRPr lang="en-US">
              <a:cs typeface="Calibri" panose="020F0502020204030204"/>
            </a:endParaRPr>
          </a:p>
        </p:txBody>
      </p:sp>
    </p:spTree>
    <p:extLst>
      <p:ext uri="{BB962C8B-B14F-4D97-AF65-F5344CB8AC3E}">
        <p14:creationId xmlns:p14="http://schemas.microsoft.com/office/powerpoint/2010/main" val="1147899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Dynamic Linear Regression Modeling (Healthcare &amp; Consumer Discretionary Sector)</a:t>
            </a:r>
          </a:p>
        </p:txBody>
      </p:sp>
      <p:pic>
        <p:nvPicPr>
          <p:cNvPr id="5" name="Picture 5" descr="Chart, line chart&#10;&#10;Description automatically generated">
            <a:extLst>
              <a:ext uri="{FF2B5EF4-FFF2-40B4-BE49-F238E27FC236}">
                <a16:creationId xmlns:a16="http://schemas.microsoft.com/office/drawing/2014/main" id="{8F3C0757-DC55-4094-8DB9-3D47AFD9AF55}"/>
              </a:ext>
            </a:extLst>
          </p:cNvPr>
          <p:cNvPicPr>
            <a:picLocks noChangeAspect="1"/>
          </p:cNvPicPr>
          <p:nvPr/>
        </p:nvPicPr>
        <p:blipFill>
          <a:blip r:embed="rId3"/>
          <a:stretch>
            <a:fillRect/>
          </a:stretch>
        </p:blipFill>
        <p:spPr>
          <a:xfrm>
            <a:off x="755923" y="2378238"/>
            <a:ext cx="5262024" cy="3800875"/>
          </a:xfrm>
          <a:prstGeom prst="rect">
            <a:avLst/>
          </a:prstGeom>
        </p:spPr>
      </p:pic>
      <p:pic>
        <p:nvPicPr>
          <p:cNvPr id="4" name="Picture 4" descr="Chart, line chart&#10;&#10;Description automatically generated">
            <a:extLst>
              <a:ext uri="{FF2B5EF4-FFF2-40B4-BE49-F238E27FC236}">
                <a16:creationId xmlns:a16="http://schemas.microsoft.com/office/drawing/2014/main" id="{35D8718C-6A59-367B-3331-80EEFFA36AE7}"/>
              </a:ext>
            </a:extLst>
          </p:cNvPr>
          <p:cNvPicPr>
            <a:picLocks noChangeAspect="1"/>
          </p:cNvPicPr>
          <p:nvPr/>
        </p:nvPicPr>
        <p:blipFill>
          <a:blip r:embed="rId4"/>
          <a:stretch>
            <a:fillRect/>
          </a:stretch>
        </p:blipFill>
        <p:spPr>
          <a:xfrm>
            <a:off x="6255799" y="2538063"/>
            <a:ext cx="5021801" cy="3594399"/>
          </a:xfrm>
          <a:prstGeom prst="rect">
            <a:avLst/>
          </a:prstGeom>
        </p:spPr>
      </p:pic>
    </p:spTree>
    <p:extLst>
      <p:ext uri="{BB962C8B-B14F-4D97-AF65-F5344CB8AC3E}">
        <p14:creationId xmlns:p14="http://schemas.microsoft.com/office/powerpoint/2010/main" val="399325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Dynamic Linear Regression Modeling</a:t>
            </a:r>
          </a:p>
        </p:txBody>
      </p:sp>
      <p:sp>
        <p:nvSpPr>
          <p:cNvPr id="3" name="TextBox 2">
            <a:extLst>
              <a:ext uri="{FF2B5EF4-FFF2-40B4-BE49-F238E27FC236}">
                <a16:creationId xmlns:a16="http://schemas.microsoft.com/office/drawing/2014/main" id="{DF809947-0DA5-C3FD-F030-6875BE4908C2}"/>
              </a:ext>
            </a:extLst>
          </p:cNvPr>
          <p:cNvSpPr txBox="1"/>
          <p:nvPr/>
        </p:nvSpPr>
        <p:spPr>
          <a:xfrm>
            <a:off x="2160233" y="1721663"/>
            <a:ext cx="8463378" cy="8617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cs typeface="Calibri"/>
              </a:rPr>
              <a:t>Accuracy between tslm model and </a:t>
            </a:r>
            <a:r>
              <a:rPr lang="en-US" sz="2400" err="1">
                <a:cs typeface="Calibri"/>
              </a:rPr>
              <a:t>dynlm</a:t>
            </a:r>
            <a:r>
              <a:rPr lang="en-US" sz="2400">
                <a:cs typeface="Calibri"/>
              </a:rPr>
              <a:t> model</a:t>
            </a:r>
          </a:p>
          <a:p>
            <a:pPr algn="ctr"/>
            <a:r>
              <a:rPr lang="en-US" sz="2400">
                <a:cs typeface="Calibri"/>
              </a:rPr>
              <a:t>(Healthcare &amp; Consumer Discretionary Sector)</a:t>
            </a:r>
          </a:p>
        </p:txBody>
      </p:sp>
      <p:pic>
        <p:nvPicPr>
          <p:cNvPr id="7" name="Picture 8" descr="Table&#10;&#10;Description automatically generated">
            <a:extLst>
              <a:ext uri="{FF2B5EF4-FFF2-40B4-BE49-F238E27FC236}">
                <a16:creationId xmlns:a16="http://schemas.microsoft.com/office/drawing/2014/main" id="{1DF89806-0D62-16F5-9375-6F77B806AA39}"/>
              </a:ext>
            </a:extLst>
          </p:cNvPr>
          <p:cNvPicPr>
            <a:picLocks noChangeAspect="1"/>
          </p:cNvPicPr>
          <p:nvPr/>
        </p:nvPicPr>
        <p:blipFill>
          <a:blip r:embed="rId3"/>
          <a:stretch>
            <a:fillRect/>
          </a:stretch>
        </p:blipFill>
        <p:spPr>
          <a:xfrm>
            <a:off x="2438400" y="2754086"/>
            <a:ext cx="7330440" cy="1342209"/>
          </a:xfrm>
          <a:prstGeom prst="rect">
            <a:avLst/>
          </a:prstGeom>
        </p:spPr>
      </p:pic>
      <p:pic>
        <p:nvPicPr>
          <p:cNvPr id="9" name="Picture 10" descr="Table&#10;&#10;Description automatically generated">
            <a:extLst>
              <a:ext uri="{FF2B5EF4-FFF2-40B4-BE49-F238E27FC236}">
                <a16:creationId xmlns:a16="http://schemas.microsoft.com/office/drawing/2014/main" id="{4EAE9C8D-DCBC-D2C1-C420-78248E634843}"/>
              </a:ext>
            </a:extLst>
          </p:cNvPr>
          <p:cNvPicPr>
            <a:picLocks noChangeAspect="1"/>
          </p:cNvPicPr>
          <p:nvPr/>
        </p:nvPicPr>
        <p:blipFill>
          <a:blip r:embed="rId4"/>
          <a:stretch>
            <a:fillRect/>
          </a:stretch>
        </p:blipFill>
        <p:spPr>
          <a:xfrm>
            <a:off x="2453640" y="4460966"/>
            <a:ext cx="7315200" cy="1578429"/>
          </a:xfrm>
          <a:prstGeom prst="rect">
            <a:avLst/>
          </a:prstGeom>
        </p:spPr>
      </p:pic>
    </p:spTree>
    <p:extLst>
      <p:ext uri="{BB962C8B-B14F-4D97-AF65-F5344CB8AC3E}">
        <p14:creationId xmlns:p14="http://schemas.microsoft.com/office/powerpoint/2010/main" val="238150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Pen placed on top of a signature line">
            <a:extLst>
              <a:ext uri="{FF2B5EF4-FFF2-40B4-BE49-F238E27FC236}">
                <a16:creationId xmlns:a16="http://schemas.microsoft.com/office/drawing/2014/main" id="{EE498EAE-D2A2-1B9E-ACAD-B76D19B60098}"/>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69" name="Freeform: Shape 6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E131D0-DB7C-4618-0EAC-EF4AB07D163B}"/>
              </a:ext>
            </a:extLst>
          </p:cNvPr>
          <p:cNvSpPr>
            <a:spLocks noGrp="1"/>
          </p:cNvSpPr>
          <p:nvPr>
            <p:ph type="title"/>
          </p:nvPr>
        </p:nvSpPr>
        <p:spPr>
          <a:xfrm>
            <a:off x="290058" y="2950387"/>
            <a:ext cx="3296708" cy="3531403"/>
          </a:xfrm>
        </p:spPr>
        <p:txBody>
          <a:bodyPr vert="horz" lIns="91440" tIns="45720" rIns="91440" bIns="45720" rtlCol="0" anchor="t">
            <a:normAutofit/>
          </a:bodyPr>
          <a:lstStyle/>
          <a:p>
            <a:pPr algn="r"/>
            <a:r>
              <a:rPr lang="en-US" sz="3100" b="1">
                <a:solidFill>
                  <a:srgbClr val="FFFFFF"/>
                </a:solidFill>
              </a:rPr>
              <a:t>Evaluation/Results</a:t>
            </a:r>
          </a:p>
        </p:txBody>
      </p:sp>
    </p:spTree>
    <p:extLst>
      <p:ext uri="{BB962C8B-B14F-4D97-AF65-F5344CB8AC3E}">
        <p14:creationId xmlns:p14="http://schemas.microsoft.com/office/powerpoint/2010/main" val="298698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258442" y="278811"/>
            <a:ext cx="12397720" cy="1159200"/>
          </a:xfrm>
        </p:spPr>
        <p:txBody>
          <a:bodyPr vert="horz" lIns="91440" tIns="45720" rIns="91440" bIns="45720" rtlCol="0" anchor="ctr">
            <a:normAutofit/>
          </a:bodyPr>
          <a:lstStyle/>
          <a:p>
            <a:pPr algn="ctr"/>
            <a:r>
              <a:rPr lang="en-US" sz="3600" b="1">
                <a:solidFill>
                  <a:srgbClr val="FFFFFF"/>
                </a:solidFill>
              </a:rPr>
              <a:t>Comparing Accuracy modelling with Macro Variables against modelling with no Macro Variables</a:t>
            </a:r>
            <a:endParaRPr lang="en-US" sz="3600">
              <a:ea typeface="Calibri Light"/>
              <a:cs typeface="Calibri Light"/>
            </a:endParaRPr>
          </a:p>
        </p:txBody>
      </p:sp>
      <p:sp>
        <p:nvSpPr>
          <p:cNvPr id="9" name="Oval 8">
            <a:extLst>
              <a:ext uri="{FF2B5EF4-FFF2-40B4-BE49-F238E27FC236}">
                <a16:creationId xmlns:a16="http://schemas.microsoft.com/office/drawing/2014/main" id="{82EB0D50-1326-602F-B3C1-E3261CE0C5ED}"/>
              </a:ext>
            </a:extLst>
          </p:cNvPr>
          <p:cNvSpPr/>
          <p:nvPr/>
        </p:nvSpPr>
        <p:spPr>
          <a:xfrm>
            <a:off x="8075414" y="2379761"/>
            <a:ext cx="3589734" cy="3673078"/>
          </a:xfrm>
          <a:prstGeom prst="ellipse">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200">
                <a:cs typeface="Calibri"/>
              </a:rPr>
              <a:t>7</a:t>
            </a:r>
            <a:r>
              <a:rPr lang="en-US">
                <a:cs typeface="Calibri"/>
              </a:rPr>
              <a:t>OUT OF 11 Sector models with </a:t>
            </a:r>
            <a:r>
              <a:rPr lang="en-US" b="1">
                <a:cs typeface="Calibri"/>
              </a:rPr>
              <a:t>macro </a:t>
            </a:r>
            <a:r>
              <a:rPr lang="en-US">
                <a:cs typeface="Calibri"/>
              </a:rPr>
              <a:t>variables had a higher</a:t>
            </a:r>
            <a:r>
              <a:rPr lang="en-US" b="1">
                <a:cs typeface="Calibri"/>
              </a:rPr>
              <a:t> </a:t>
            </a:r>
            <a:r>
              <a:rPr lang="en-US">
                <a:cs typeface="Calibri"/>
              </a:rPr>
              <a:t>accuracy</a:t>
            </a:r>
          </a:p>
        </p:txBody>
      </p:sp>
      <p:pic>
        <p:nvPicPr>
          <p:cNvPr id="3" name="Picture 4" descr="Table&#10;&#10;Description automatically generated">
            <a:extLst>
              <a:ext uri="{FF2B5EF4-FFF2-40B4-BE49-F238E27FC236}">
                <a16:creationId xmlns:a16="http://schemas.microsoft.com/office/drawing/2014/main" id="{230D91B1-DAC6-69D3-1D98-FD1151ABA659}"/>
              </a:ext>
            </a:extLst>
          </p:cNvPr>
          <p:cNvPicPr>
            <a:picLocks noChangeAspect="1"/>
          </p:cNvPicPr>
          <p:nvPr/>
        </p:nvPicPr>
        <p:blipFill>
          <a:blip r:embed="rId3"/>
          <a:stretch>
            <a:fillRect/>
          </a:stretch>
        </p:blipFill>
        <p:spPr>
          <a:xfrm>
            <a:off x="591519" y="2158787"/>
            <a:ext cx="6817962" cy="3883611"/>
          </a:xfrm>
          <a:prstGeom prst="rect">
            <a:avLst/>
          </a:prstGeom>
        </p:spPr>
      </p:pic>
      <p:sp>
        <p:nvSpPr>
          <p:cNvPr id="7" name="TextBox 6">
            <a:extLst>
              <a:ext uri="{FF2B5EF4-FFF2-40B4-BE49-F238E27FC236}">
                <a16:creationId xmlns:a16="http://schemas.microsoft.com/office/drawing/2014/main" id="{35BC7552-C06D-F6CC-C44B-788A79A43C09}"/>
              </a:ext>
            </a:extLst>
          </p:cNvPr>
          <p:cNvSpPr txBox="1"/>
          <p:nvPr/>
        </p:nvSpPr>
        <p:spPr>
          <a:xfrm>
            <a:off x="609554" y="6279638"/>
            <a:ext cx="33881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 Root Mean Square Error(RMSE)- The closer the RMSE is to the zero the better the accuracy</a:t>
            </a:r>
          </a:p>
          <a:p>
            <a:endParaRPr lang="en-US" sz="1200">
              <a:ea typeface="Calibri"/>
              <a:cs typeface="Calibri"/>
            </a:endParaRPr>
          </a:p>
        </p:txBody>
      </p:sp>
    </p:spTree>
    <p:extLst>
      <p:ext uri="{BB962C8B-B14F-4D97-AF65-F5344CB8AC3E}">
        <p14:creationId xmlns:p14="http://schemas.microsoft.com/office/powerpoint/2010/main" val="395279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229343" y="417371"/>
            <a:ext cx="11917942" cy="1159200"/>
          </a:xfrm>
        </p:spPr>
        <p:txBody>
          <a:bodyPr vert="horz" lIns="91440" tIns="45720" rIns="91440" bIns="45720" rtlCol="0" anchor="ctr">
            <a:normAutofit/>
          </a:bodyPr>
          <a:lstStyle/>
          <a:p>
            <a:r>
              <a:rPr lang="en-US" sz="3700" b="1">
                <a:solidFill>
                  <a:srgbClr val="FFFFFF"/>
                </a:solidFill>
              </a:rPr>
              <a:t>Accuracy</a:t>
            </a:r>
            <a:r>
              <a:rPr lang="en-US" sz="3700" b="1" kern="1200">
                <a:solidFill>
                  <a:srgbClr val="FFFFFF"/>
                </a:solidFill>
                <a:latin typeface="+mj-lt"/>
                <a:ea typeface="+mj-ea"/>
                <a:cs typeface="+mj-cs"/>
              </a:rPr>
              <a:t> of </a:t>
            </a:r>
            <a:r>
              <a:rPr lang="en-US" sz="3700" b="1">
                <a:solidFill>
                  <a:srgbClr val="FFFFFF"/>
                </a:solidFill>
              </a:rPr>
              <a:t>Our Forecast against the Forecast of Other Analysts</a:t>
            </a:r>
            <a:endParaRPr lang="en-US" sz="3700" b="1" kern="1200">
              <a:solidFill>
                <a:srgbClr val="FFFFFF"/>
              </a:solidFill>
              <a:latin typeface="+mj-lt"/>
              <a:ea typeface="+mj-ea"/>
              <a:cs typeface="+mj-cs"/>
            </a:endParaRPr>
          </a:p>
        </p:txBody>
      </p:sp>
      <p:sp>
        <p:nvSpPr>
          <p:cNvPr id="9" name="Oval 8">
            <a:extLst>
              <a:ext uri="{FF2B5EF4-FFF2-40B4-BE49-F238E27FC236}">
                <a16:creationId xmlns:a16="http://schemas.microsoft.com/office/drawing/2014/main" id="{82EB0D50-1326-602F-B3C1-E3261CE0C5ED}"/>
              </a:ext>
            </a:extLst>
          </p:cNvPr>
          <p:cNvSpPr/>
          <p:nvPr/>
        </p:nvSpPr>
        <p:spPr>
          <a:xfrm>
            <a:off x="8442303" y="2389168"/>
            <a:ext cx="3589734" cy="3673078"/>
          </a:xfrm>
          <a:prstGeom prst="ellipse">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a:cs typeface="Calibri"/>
              </a:rPr>
              <a:t>4 </a:t>
            </a:r>
            <a:r>
              <a:rPr lang="en-US">
                <a:cs typeface="Calibri"/>
              </a:rPr>
              <a:t>OUT OF 11 Sector models with beat the forecasts of analysts in terms of accuracy</a:t>
            </a:r>
          </a:p>
        </p:txBody>
      </p:sp>
      <p:pic>
        <p:nvPicPr>
          <p:cNvPr id="11" name="Picture 11" descr="Table&#10;&#10;Description automatically generated">
            <a:extLst>
              <a:ext uri="{FF2B5EF4-FFF2-40B4-BE49-F238E27FC236}">
                <a16:creationId xmlns:a16="http://schemas.microsoft.com/office/drawing/2014/main" id="{2A4A2ADF-474A-9E46-8AA2-0197635D2C1A}"/>
              </a:ext>
            </a:extLst>
          </p:cNvPr>
          <p:cNvPicPr>
            <a:picLocks noChangeAspect="1"/>
          </p:cNvPicPr>
          <p:nvPr/>
        </p:nvPicPr>
        <p:blipFill>
          <a:blip r:embed="rId3"/>
          <a:stretch>
            <a:fillRect/>
          </a:stretch>
        </p:blipFill>
        <p:spPr>
          <a:xfrm>
            <a:off x="526943" y="2295032"/>
            <a:ext cx="7631622" cy="4140647"/>
          </a:xfrm>
          <a:prstGeom prst="rect">
            <a:avLst/>
          </a:prstGeom>
        </p:spPr>
      </p:pic>
      <p:sp>
        <p:nvSpPr>
          <p:cNvPr id="13" name="TextBox 12">
            <a:extLst>
              <a:ext uri="{FF2B5EF4-FFF2-40B4-BE49-F238E27FC236}">
                <a16:creationId xmlns:a16="http://schemas.microsoft.com/office/drawing/2014/main" id="{F22A5DA2-6191-85E6-74C3-19D150A1010F}"/>
              </a:ext>
            </a:extLst>
          </p:cNvPr>
          <p:cNvSpPr txBox="1"/>
          <p:nvPr/>
        </p:nvSpPr>
        <p:spPr>
          <a:xfrm>
            <a:off x="628927" y="6441079"/>
            <a:ext cx="33881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 Root Mean Square Error(RMSE)- The close the RMSE is to the zero the better the accuracy</a:t>
            </a:r>
          </a:p>
          <a:p>
            <a:endParaRPr lang="en-US" sz="1200">
              <a:ea typeface="Calibri"/>
              <a:cs typeface="Calibri"/>
            </a:endParaRPr>
          </a:p>
        </p:txBody>
      </p:sp>
    </p:spTree>
    <p:extLst>
      <p:ext uri="{BB962C8B-B14F-4D97-AF65-F5344CB8AC3E}">
        <p14:creationId xmlns:p14="http://schemas.microsoft.com/office/powerpoint/2010/main" val="2313087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2779E-C6EA-7781-DCD5-C4CDE6071C32}"/>
              </a:ext>
            </a:extLst>
          </p:cNvPr>
          <p:cNvSpPr>
            <a:spLocks noGrp="1"/>
          </p:cNvSpPr>
          <p:nvPr>
            <p:ph type="title"/>
          </p:nvPr>
        </p:nvSpPr>
        <p:spPr>
          <a:xfrm>
            <a:off x="466722" y="586855"/>
            <a:ext cx="3201366" cy="3387497"/>
          </a:xfrm>
        </p:spPr>
        <p:txBody>
          <a:bodyPr anchor="b">
            <a:normAutofit/>
          </a:bodyPr>
          <a:lstStyle/>
          <a:p>
            <a:r>
              <a:rPr lang="en-US" sz="4000" b="1">
                <a:solidFill>
                  <a:srgbClr val="FFFFFF"/>
                </a:solidFill>
                <a:cs typeface="Calibri Light"/>
              </a:rPr>
              <a:t>Limitations of Models</a:t>
            </a:r>
            <a:endParaRPr lang="en-US" b="1">
              <a:ea typeface="Calibri Light"/>
              <a:cs typeface="Calibri Light"/>
            </a:endParaRPr>
          </a:p>
        </p:txBody>
      </p:sp>
      <p:graphicFrame>
        <p:nvGraphicFramePr>
          <p:cNvPr id="22" name="Content Placeholder 2">
            <a:extLst>
              <a:ext uri="{FF2B5EF4-FFF2-40B4-BE49-F238E27FC236}">
                <a16:creationId xmlns:a16="http://schemas.microsoft.com/office/drawing/2014/main" id="{B0A9FA6B-62B2-DC53-1B84-7EE1B4AC0C25}"/>
              </a:ext>
            </a:extLst>
          </p:cNvPr>
          <p:cNvGraphicFramePr>
            <a:graphicFrameLocks noGrp="1"/>
          </p:cNvGraphicFramePr>
          <p:nvPr>
            <p:ph idx="1"/>
            <p:extLst>
              <p:ext uri="{D42A27DB-BD31-4B8C-83A1-F6EECF244321}">
                <p14:modId xmlns:p14="http://schemas.microsoft.com/office/powerpoint/2010/main" val="3351475281"/>
              </p:ext>
            </p:extLst>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9759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000-0700-1B23-0987-EAE6FA0D0434}"/>
              </a:ext>
            </a:extLst>
          </p:cNvPr>
          <p:cNvSpPr>
            <a:spLocks noGrp="1"/>
          </p:cNvSpPr>
          <p:nvPr>
            <p:ph type="title"/>
          </p:nvPr>
        </p:nvSpPr>
        <p:spPr>
          <a:xfrm>
            <a:off x="437437" y="-276680"/>
            <a:ext cx="3602736" cy="4526280"/>
          </a:xfrm>
        </p:spPr>
        <p:txBody>
          <a:bodyPr anchor="b">
            <a:normAutofit/>
          </a:bodyPr>
          <a:lstStyle/>
          <a:p>
            <a:r>
              <a:rPr lang="en-US" sz="4000">
                <a:solidFill>
                  <a:schemeClr val="bg1"/>
                </a:solidFill>
                <a:ea typeface="Calibri Light"/>
                <a:cs typeface="Calibri Light"/>
              </a:rPr>
              <a:t>Agenda</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B60229-879B-7C9E-94E8-F3DB9F893F8F}"/>
              </a:ext>
            </a:extLst>
          </p:cNvPr>
          <p:cNvGraphicFramePr>
            <a:graphicFrameLocks noGrp="1"/>
          </p:cNvGraphicFramePr>
          <p:nvPr>
            <p:ph idx="1"/>
          </p:nvPr>
        </p:nvGraphicFramePr>
        <p:xfrm>
          <a:off x="5709101" y="66436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Rectangle: Rounded Corners 29">
            <a:extLst>
              <a:ext uri="{FF2B5EF4-FFF2-40B4-BE49-F238E27FC236}">
                <a16:creationId xmlns:a16="http://schemas.microsoft.com/office/drawing/2014/main" id="{E1F86076-6100-9C66-ED0C-7188AE14ACA6}"/>
              </a:ext>
            </a:extLst>
          </p:cNvPr>
          <p:cNvSpPr/>
          <p:nvPr/>
        </p:nvSpPr>
        <p:spPr>
          <a:xfrm>
            <a:off x="5728607" y="680357"/>
            <a:ext cx="6340928" cy="8708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703279AD-E582-DE09-0F65-11EAAA38A15F}"/>
              </a:ext>
            </a:extLst>
          </p:cNvPr>
          <p:cNvSpPr/>
          <p:nvPr/>
        </p:nvSpPr>
        <p:spPr>
          <a:xfrm>
            <a:off x="5708196" y="1857375"/>
            <a:ext cx="6340928" cy="8708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564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FAD02-B3DB-C3DF-E01D-591B1863F018}"/>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cs typeface="Calibri Light"/>
              </a:rPr>
              <a:t>Conclusion</a:t>
            </a:r>
            <a:endParaRPr lang="en-US" sz="4000" b="1">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5F265EBB-5FA8-E318-7C63-D702C323C4B7}"/>
              </a:ext>
            </a:extLst>
          </p:cNvPr>
          <p:cNvSpPr>
            <a:spLocks noGrp="1"/>
          </p:cNvSpPr>
          <p:nvPr>
            <p:ph idx="1"/>
          </p:nvPr>
        </p:nvSpPr>
        <p:spPr>
          <a:xfrm>
            <a:off x="4581727" y="649480"/>
            <a:ext cx="7143551" cy="5546047"/>
          </a:xfrm>
        </p:spPr>
        <p:txBody>
          <a:bodyPr vert="horz" lIns="91440" tIns="45720" rIns="91440" bIns="45720" rtlCol="0" anchor="ctr">
            <a:normAutofit/>
          </a:bodyPr>
          <a:lstStyle/>
          <a:p>
            <a:r>
              <a:rPr lang="en-US" sz="2000">
                <a:cs typeface="Calibri"/>
              </a:rPr>
              <a:t>Time series models such as linear regression and dynamic linear regression depicted the best models.</a:t>
            </a:r>
          </a:p>
          <a:p>
            <a:r>
              <a:rPr lang="en-US" sz="2000">
                <a:cs typeface="Calibri"/>
              </a:rPr>
              <a:t>Forecasts of most of the sector earnings were improved in terms of accuracy when leading indicators were tailored to suit the earnings of the sectors.</a:t>
            </a:r>
          </a:p>
          <a:p>
            <a:r>
              <a:rPr lang="en-US" sz="2000">
                <a:cs typeface="Calibri"/>
              </a:rPr>
              <a:t>Having IRF (impulse response) graphs can help save time on research. In this way, an analyst can gauge which macroeconomic variables greatly affect an ETF or stock the most and focus primarily on that instead of other variables that won't have as big an impact on returns. </a:t>
            </a: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601790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912C05-692E-8CA6-4E73-FAEDCC2F7AD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Thank You</a:t>
            </a:r>
            <a:endParaRPr lang="en-US" sz="4800" b="1" kern="1200">
              <a:solidFill>
                <a:srgbClr val="FFFFFF"/>
              </a:solidFill>
              <a:latin typeface="+mj-lt"/>
              <a:ea typeface="Calibri Light"/>
              <a:cs typeface="Calibri Light"/>
            </a:endParaRPr>
          </a:p>
        </p:txBody>
      </p:sp>
    </p:spTree>
    <p:extLst>
      <p:ext uri="{BB962C8B-B14F-4D97-AF65-F5344CB8AC3E}">
        <p14:creationId xmlns:p14="http://schemas.microsoft.com/office/powerpoint/2010/main" val="278220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b="1">
                <a:solidFill>
                  <a:schemeClr val="bg1"/>
                </a:solidFill>
              </a:rPr>
              <a:t>Appendix: Data Mining</a:t>
            </a:r>
            <a:endParaRPr lang="en-US" b="1">
              <a:solidFill>
                <a:schemeClr val="bg1"/>
              </a:solidFill>
              <a:ea typeface="Calibri Light"/>
              <a:cs typeface="Calibri Light"/>
            </a:endParaRPr>
          </a:p>
        </p:txBody>
      </p:sp>
      <p:sp>
        <p:nvSpPr>
          <p:cNvPr id="6" name="Content Placeholder 5">
            <a:extLst>
              <a:ext uri="{FF2B5EF4-FFF2-40B4-BE49-F238E27FC236}">
                <a16:creationId xmlns:a16="http://schemas.microsoft.com/office/drawing/2014/main" id="{40036D69-F0C3-C0EE-9617-7E7A7F4453B6}"/>
              </a:ext>
            </a:extLst>
          </p:cNvPr>
          <p:cNvSpPr>
            <a:spLocks noGrp="1"/>
          </p:cNvSpPr>
          <p:nvPr>
            <p:ph idx="1"/>
          </p:nvPr>
        </p:nvSpPr>
        <p:spPr/>
        <p:txBody>
          <a:bodyPr/>
          <a:lstStyle/>
          <a:p>
            <a:r>
              <a:rPr lang="en-IN" err="1"/>
              <a:t>Compustat</a:t>
            </a:r>
            <a:endParaRPr lang="en-IN"/>
          </a:p>
          <a:p>
            <a:pPr lvl="1"/>
            <a:r>
              <a:rPr lang="en-IN"/>
              <a:t>Used </a:t>
            </a:r>
            <a:r>
              <a:rPr lang="en-IN" err="1"/>
              <a:t>PostGre</a:t>
            </a:r>
            <a:r>
              <a:rPr lang="en-IN"/>
              <a:t> SQL to extract earnings data for small cap firms from </a:t>
            </a:r>
            <a:r>
              <a:rPr lang="en-IN" err="1"/>
              <a:t>Compustat</a:t>
            </a:r>
            <a:r>
              <a:rPr lang="en-IN"/>
              <a:t> through R to get the data for actual EPS for various sectors.</a:t>
            </a:r>
          </a:p>
          <a:p>
            <a:pPr lvl="1"/>
            <a:r>
              <a:rPr lang="en-IN"/>
              <a:t>Realised that the earnings value in </a:t>
            </a:r>
            <a:r>
              <a:rPr lang="en-IN" err="1"/>
              <a:t>Compustat</a:t>
            </a:r>
            <a:r>
              <a:rPr lang="en-IN"/>
              <a:t> don’t match those of IBES and IBES is more reliable for data, therefore disregarded this option.</a:t>
            </a:r>
          </a:p>
          <a:p>
            <a:r>
              <a:rPr lang="en-IN"/>
              <a:t>IBES</a:t>
            </a:r>
          </a:p>
          <a:p>
            <a:pPr lvl="1"/>
            <a:r>
              <a:rPr lang="en-IN"/>
              <a:t>Used </a:t>
            </a:r>
            <a:r>
              <a:rPr lang="en-IN" err="1"/>
              <a:t>PostGre</a:t>
            </a:r>
            <a:r>
              <a:rPr lang="en-IN"/>
              <a:t> SQL to extract forecasted earnings data for small cap firms from IBES through R for various sectors. </a:t>
            </a:r>
          </a:p>
          <a:p>
            <a:pPr lvl="1"/>
            <a:r>
              <a:rPr lang="en-IN"/>
              <a:t>Realised that the data was misleading and unreliable since it didn’t have unique IDs and very high EPS for small cap firms which isn’t possible. Therefore disregarded this option as well.</a:t>
            </a:r>
          </a:p>
        </p:txBody>
      </p:sp>
    </p:spTree>
    <p:extLst>
      <p:ext uri="{BB962C8B-B14F-4D97-AF65-F5344CB8AC3E}">
        <p14:creationId xmlns:p14="http://schemas.microsoft.com/office/powerpoint/2010/main" val="146547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b="1">
                <a:solidFill>
                  <a:schemeClr val="bg1"/>
                </a:solidFill>
              </a:rPr>
              <a:t>Appendix: Modeling</a:t>
            </a:r>
            <a:endParaRPr lang="en-US" b="1">
              <a:solidFill>
                <a:schemeClr val="bg1"/>
              </a:solidFill>
              <a:ea typeface="Calibri Light"/>
              <a:cs typeface="Calibri Light"/>
            </a:endParaRPr>
          </a:p>
        </p:txBody>
      </p:sp>
      <p:sp>
        <p:nvSpPr>
          <p:cNvPr id="6" name="Content Placeholder 5">
            <a:extLst>
              <a:ext uri="{FF2B5EF4-FFF2-40B4-BE49-F238E27FC236}">
                <a16:creationId xmlns:a16="http://schemas.microsoft.com/office/drawing/2014/main" id="{40036D69-F0C3-C0EE-9617-7E7A7F4453B6}"/>
              </a:ext>
            </a:extLst>
          </p:cNvPr>
          <p:cNvSpPr>
            <a:spLocks noGrp="1"/>
          </p:cNvSpPr>
          <p:nvPr>
            <p:ph idx="1"/>
          </p:nvPr>
        </p:nvSpPr>
        <p:spPr>
          <a:xfrm>
            <a:off x="1068238" y="2256946"/>
            <a:ext cx="10515600" cy="4351338"/>
          </a:xfrm>
        </p:spPr>
        <p:txBody>
          <a:bodyPr vert="horz" lIns="91440" tIns="45720" rIns="91440" bIns="45720" rtlCol="0" anchor="t">
            <a:normAutofit/>
          </a:bodyPr>
          <a:lstStyle/>
          <a:p>
            <a:pPr marL="0" indent="0">
              <a:lnSpc>
                <a:spcPct val="125000"/>
              </a:lnSpc>
              <a:buNone/>
            </a:pPr>
            <a:r>
              <a:rPr lang="en-IN" sz="3200">
                <a:ea typeface="Calibri"/>
                <a:cs typeface="Calibri"/>
              </a:rPr>
              <a:t>Models tried but didn't work:</a:t>
            </a:r>
            <a:endParaRPr lang="en-US" sz="3200">
              <a:cs typeface="Calibri" panose="020F0502020204030204"/>
            </a:endParaRPr>
          </a:p>
          <a:p>
            <a:pPr lvl="1" indent="0">
              <a:lnSpc>
                <a:spcPct val="125000"/>
              </a:lnSpc>
            </a:pPr>
            <a:r>
              <a:rPr lang="en-IN">
                <a:ea typeface="Calibri"/>
                <a:cs typeface="Calibri"/>
              </a:rPr>
              <a:t>ARIMA model</a:t>
            </a:r>
          </a:p>
          <a:p>
            <a:pPr lvl="1" indent="0">
              <a:lnSpc>
                <a:spcPct val="125000"/>
              </a:lnSpc>
            </a:pPr>
            <a:r>
              <a:rPr lang="en-IN">
                <a:ea typeface="Calibri"/>
                <a:cs typeface="Calibri"/>
              </a:rPr>
              <a:t>Moving Average model</a:t>
            </a:r>
          </a:p>
          <a:p>
            <a:pPr lvl="1" indent="0">
              <a:lnSpc>
                <a:spcPct val="125000"/>
              </a:lnSpc>
            </a:pPr>
            <a:r>
              <a:rPr lang="en-IN">
                <a:ea typeface="Calibri"/>
                <a:cs typeface="Calibri"/>
              </a:rPr>
              <a:t>Linear Regression without time-series</a:t>
            </a:r>
          </a:p>
          <a:p>
            <a:pPr lvl="1" indent="0">
              <a:lnSpc>
                <a:spcPct val="125000"/>
              </a:lnSpc>
            </a:pPr>
            <a:r>
              <a:rPr lang="en-IN">
                <a:ea typeface="Calibri"/>
                <a:cs typeface="Calibri"/>
              </a:rPr>
              <a:t>Linear Regression with interactions</a:t>
            </a:r>
          </a:p>
        </p:txBody>
      </p:sp>
    </p:spTree>
    <p:extLst>
      <p:ext uri="{BB962C8B-B14F-4D97-AF65-F5344CB8AC3E}">
        <p14:creationId xmlns:p14="http://schemas.microsoft.com/office/powerpoint/2010/main" val="3924779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069674" y="280161"/>
            <a:ext cx="10514177" cy="1033669"/>
          </a:xfrm>
        </p:spPr>
        <p:txBody>
          <a:bodyPr>
            <a:normAutofit fontScale="90000"/>
          </a:bodyPr>
          <a:lstStyle/>
          <a:p>
            <a:r>
              <a:rPr lang="en-US" sz="4000" b="1">
                <a:solidFill>
                  <a:srgbClr val="FFFFFF"/>
                </a:solidFill>
                <a:ea typeface="Calibri Light"/>
                <a:cs typeface="Calibri Light"/>
              </a:rPr>
              <a:t>Time – Series Linear Regression Modeling (Quarterly)</a:t>
            </a:r>
          </a:p>
        </p:txBody>
      </p:sp>
      <p:sp>
        <p:nvSpPr>
          <p:cNvPr id="3" name="Content Placeholder 2">
            <a:extLst>
              <a:ext uri="{FF2B5EF4-FFF2-40B4-BE49-F238E27FC236}">
                <a16:creationId xmlns:a16="http://schemas.microsoft.com/office/drawing/2014/main" id="{193DB5C1-3165-912E-4A5F-164A0E901329}"/>
              </a:ext>
            </a:extLst>
          </p:cNvPr>
          <p:cNvSpPr>
            <a:spLocks noGrp="1"/>
          </p:cNvSpPr>
          <p:nvPr>
            <p:ph idx="1"/>
          </p:nvPr>
        </p:nvSpPr>
        <p:spPr>
          <a:xfrm>
            <a:off x="1371599" y="2784569"/>
            <a:ext cx="9724031" cy="3683358"/>
          </a:xfrm>
        </p:spPr>
        <p:txBody>
          <a:bodyPr anchor="ctr">
            <a:noAutofit/>
          </a:bodyPr>
          <a:lstStyle/>
          <a:p>
            <a:pPr marL="0" indent="0">
              <a:lnSpc>
                <a:spcPct val="145000"/>
              </a:lnSpc>
              <a:buNone/>
            </a:pPr>
            <a:r>
              <a:rPr lang="en-US" sz="2000" b="1"/>
              <a:t>Data</a:t>
            </a:r>
            <a:endParaRPr lang="en-US" sz="2400" b="1"/>
          </a:p>
          <a:p>
            <a:pPr lvl="1">
              <a:lnSpc>
                <a:spcPct val="145000"/>
              </a:lnSpc>
            </a:pPr>
            <a:r>
              <a:rPr lang="en-US" sz="1600"/>
              <a:t>Train Set: Data from 2001 Q4 to 2019 Q4</a:t>
            </a:r>
            <a:endParaRPr lang="en-US" sz="1600">
              <a:cs typeface="Calibri"/>
            </a:endParaRPr>
          </a:p>
          <a:p>
            <a:pPr lvl="1">
              <a:lnSpc>
                <a:spcPct val="145000"/>
              </a:lnSpc>
            </a:pPr>
            <a:r>
              <a:rPr lang="en-US" sz="1600"/>
              <a:t>Test Set: Data from 2020 Q1 to 2023 Q1</a:t>
            </a:r>
          </a:p>
          <a:p>
            <a:pPr lvl="1">
              <a:lnSpc>
                <a:spcPct val="145000"/>
              </a:lnSpc>
            </a:pPr>
            <a:r>
              <a:rPr lang="en-US" sz="1600"/>
              <a:t>Dependent Variable: EPS Growth</a:t>
            </a:r>
            <a:endParaRPr lang="en-US" sz="1600">
              <a:cs typeface="Calibri"/>
            </a:endParaRPr>
          </a:p>
          <a:p>
            <a:pPr lvl="1">
              <a:lnSpc>
                <a:spcPct val="145000"/>
              </a:lnSpc>
            </a:pPr>
            <a:r>
              <a:rPr lang="en-US" sz="1600"/>
              <a:t>Independent Variables: Variables from the correlation plot</a:t>
            </a:r>
            <a:endParaRPr lang="en-US" sz="1600">
              <a:cs typeface="Calibri"/>
            </a:endParaRPr>
          </a:p>
          <a:p>
            <a:pPr marL="0" indent="0">
              <a:lnSpc>
                <a:spcPct val="145000"/>
              </a:lnSpc>
              <a:buNone/>
            </a:pPr>
            <a:r>
              <a:rPr lang="en-US" sz="2000" b="1"/>
              <a:t>Model</a:t>
            </a:r>
            <a:endParaRPr lang="en-US" sz="2400" b="1"/>
          </a:p>
          <a:p>
            <a:pPr lvl="1">
              <a:lnSpc>
                <a:spcPct val="145000"/>
              </a:lnSpc>
            </a:pPr>
            <a:r>
              <a:rPr lang="en-US" sz="1800"/>
              <a:t> </a:t>
            </a:r>
            <a:r>
              <a:rPr lang="en-US" sz="1600"/>
              <a:t>Time-series linear regression </a:t>
            </a:r>
            <a:endParaRPr lang="en-US" sz="1600">
              <a:cs typeface="Calibri"/>
            </a:endParaRPr>
          </a:p>
          <a:p>
            <a:pPr lvl="2">
              <a:lnSpc>
                <a:spcPct val="145000"/>
              </a:lnSpc>
            </a:pPr>
            <a:r>
              <a:rPr lang="en-US" sz="1600"/>
              <a:t>Forecasting the EPS Growth over the years.</a:t>
            </a:r>
            <a:endParaRPr lang="en-US" sz="1600">
              <a:cs typeface="Calibri"/>
            </a:endParaRPr>
          </a:p>
          <a:p>
            <a:pPr lvl="1">
              <a:lnSpc>
                <a:spcPct val="145000"/>
              </a:lnSpc>
            </a:pPr>
            <a:r>
              <a:rPr lang="en-US" sz="1600"/>
              <a:t>Find the best model according to in-sample and out-of-sample accuracy</a:t>
            </a:r>
            <a:endParaRPr lang="en-US" sz="1600">
              <a:cs typeface="Calibri"/>
            </a:endParaRPr>
          </a:p>
          <a:p>
            <a:pPr lvl="1"/>
            <a:endParaRPr lang="en-US" sz="1600">
              <a:cs typeface="Calibri"/>
            </a:endParaRPr>
          </a:p>
          <a:p>
            <a:pPr marL="914400" lvl="2" indent="0">
              <a:buNone/>
            </a:pPr>
            <a:endParaRPr lang="en-US" sz="1600">
              <a:cs typeface="Calibri"/>
            </a:endParaRPr>
          </a:p>
          <a:p>
            <a:pPr lvl="1"/>
            <a:endParaRPr lang="en-US" sz="1600">
              <a:cs typeface="Calibri"/>
            </a:endParaRPr>
          </a:p>
          <a:p>
            <a:pPr marL="0" indent="0">
              <a:buNone/>
            </a:pPr>
            <a:endParaRPr lang="en-US" sz="1600" b="1">
              <a:cs typeface="Calibri" panose="020F0502020204030204"/>
            </a:endParaRPr>
          </a:p>
        </p:txBody>
      </p:sp>
    </p:spTree>
    <p:extLst>
      <p:ext uri="{BB962C8B-B14F-4D97-AF65-F5344CB8AC3E}">
        <p14:creationId xmlns:p14="http://schemas.microsoft.com/office/powerpoint/2010/main" val="86229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fontScale="90000"/>
          </a:bodyPr>
          <a:lstStyle/>
          <a:p>
            <a:r>
              <a:rPr lang="en-US" sz="4000" b="1">
                <a:solidFill>
                  <a:srgbClr val="FFFFFF"/>
                </a:solidFill>
                <a:ea typeface="Calibri Light"/>
                <a:cs typeface="Calibri Light"/>
              </a:rPr>
              <a:t>Time – Series Linear Regression Modeling (Quarterly)</a:t>
            </a:r>
          </a:p>
        </p:txBody>
      </p:sp>
      <p:pic>
        <p:nvPicPr>
          <p:cNvPr id="3" name="Picture 3" descr="Chart, line chart, histogram&#10;&#10;Description automatically generated">
            <a:extLst>
              <a:ext uri="{FF2B5EF4-FFF2-40B4-BE49-F238E27FC236}">
                <a16:creationId xmlns:a16="http://schemas.microsoft.com/office/drawing/2014/main" id="{1E02F61D-AE57-1F6B-DDCB-18ED4B8319ED}"/>
              </a:ext>
            </a:extLst>
          </p:cNvPr>
          <p:cNvPicPr>
            <a:picLocks noChangeAspect="1"/>
          </p:cNvPicPr>
          <p:nvPr/>
        </p:nvPicPr>
        <p:blipFill>
          <a:blip r:embed="rId3"/>
          <a:stretch>
            <a:fillRect/>
          </a:stretch>
        </p:blipFill>
        <p:spPr>
          <a:xfrm>
            <a:off x="2610929" y="1709299"/>
            <a:ext cx="6970143" cy="4949022"/>
          </a:xfrm>
          <a:prstGeom prst="rect">
            <a:avLst/>
          </a:prstGeom>
        </p:spPr>
      </p:pic>
    </p:spTree>
    <p:extLst>
      <p:ext uri="{BB962C8B-B14F-4D97-AF65-F5344CB8AC3E}">
        <p14:creationId xmlns:p14="http://schemas.microsoft.com/office/powerpoint/2010/main" val="165732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 name="Rectangle 1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5315045-9447-C1BF-7187-1853A3EF1D60}"/>
              </a:ext>
            </a:extLst>
          </p:cNvPr>
          <p:cNvSpPr>
            <a:spLocks noGrp="1"/>
          </p:cNvSpPr>
          <p:nvPr>
            <p:ph type="title"/>
          </p:nvPr>
        </p:nvSpPr>
        <p:spPr>
          <a:xfrm>
            <a:off x="222141" y="538873"/>
            <a:ext cx="11982935" cy="1030515"/>
          </a:xfrm>
        </p:spPr>
        <p:txBody>
          <a:bodyPr vert="horz" lIns="91440" tIns="45720" rIns="91440" bIns="45720" rtlCol="0" anchor="ctr">
            <a:normAutofit/>
          </a:bodyPr>
          <a:lstStyle/>
          <a:p>
            <a:r>
              <a:rPr lang="en-US" sz="3200">
                <a:solidFill>
                  <a:srgbClr val="FFFFFF"/>
                </a:solidFill>
              </a:rPr>
              <a:t> Appendix: EPS Change against leading Indicators for Industrials (EDA)</a:t>
            </a:r>
            <a:endParaRPr lang="en-US" sz="3200">
              <a:solidFill>
                <a:srgbClr val="FFFFFF"/>
              </a:solidFill>
              <a:ea typeface="Calibri Light"/>
              <a:cs typeface="Calibri Light"/>
            </a:endParaRPr>
          </a:p>
          <a:p>
            <a:endParaRPr lang="en-US" sz="3200">
              <a:solidFill>
                <a:srgbClr val="FFFFFF"/>
              </a:solidFill>
              <a:ea typeface="Calibri Light"/>
              <a:cs typeface="Calibri Light"/>
            </a:endParaRPr>
          </a:p>
        </p:txBody>
      </p:sp>
      <p:pic>
        <p:nvPicPr>
          <p:cNvPr id="4" name="Picture 4" descr="Chart, scatter chart&#10;&#10;Description automatically generated">
            <a:extLst>
              <a:ext uri="{FF2B5EF4-FFF2-40B4-BE49-F238E27FC236}">
                <a16:creationId xmlns:a16="http://schemas.microsoft.com/office/drawing/2014/main" id="{B312F6E9-D033-8EAA-6D17-F5630903B9D1}"/>
              </a:ext>
            </a:extLst>
          </p:cNvPr>
          <p:cNvPicPr>
            <a:picLocks noChangeAspect="1"/>
          </p:cNvPicPr>
          <p:nvPr/>
        </p:nvPicPr>
        <p:blipFill>
          <a:blip r:embed="rId3"/>
          <a:stretch>
            <a:fillRect/>
          </a:stretch>
        </p:blipFill>
        <p:spPr>
          <a:xfrm>
            <a:off x="6356689" y="2295986"/>
            <a:ext cx="5740736" cy="4438415"/>
          </a:xfrm>
          <a:prstGeom prst="rect">
            <a:avLst/>
          </a:prstGeom>
        </p:spPr>
      </p:pic>
      <p:pic>
        <p:nvPicPr>
          <p:cNvPr id="5" name="Picture 5" descr="Chart, diagram, engineering drawing, line chart&#10;&#10;Description automatically generated">
            <a:extLst>
              <a:ext uri="{FF2B5EF4-FFF2-40B4-BE49-F238E27FC236}">
                <a16:creationId xmlns:a16="http://schemas.microsoft.com/office/drawing/2014/main" id="{569D262D-1EB1-EFFA-2974-7EF34441A299}"/>
              </a:ext>
            </a:extLst>
          </p:cNvPr>
          <p:cNvPicPr>
            <a:picLocks noChangeAspect="1"/>
          </p:cNvPicPr>
          <p:nvPr/>
        </p:nvPicPr>
        <p:blipFill>
          <a:blip r:embed="rId4"/>
          <a:stretch>
            <a:fillRect/>
          </a:stretch>
        </p:blipFill>
        <p:spPr>
          <a:xfrm>
            <a:off x="223332" y="2513249"/>
            <a:ext cx="6938389" cy="4218856"/>
          </a:xfrm>
          <a:prstGeom prst="rect">
            <a:avLst/>
          </a:prstGeom>
        </p:spPr>
      </p:pic>
      <p:sp>
        <p:nvSpPr>
          <p:cNvPr id="9" name="TextBox 8">
            <a:extLst>
              <a:ext uri="{FF2B5EF4-FFF2-40B4-BE49-F238E27FC236}">
                <a16:creationId xmlns:a16="http://schemas.microsoft.com/office/drawing/2014/main" id="{79E063BF-37B5-7B79-A887-7F26563F28C4}"/>
              </a:ext>
            </a:extLst>
          </p:cNvPr>
          <p:cNvSpPr txBox="1"/>
          <p:nvPr/>
        </p:nvSpPr>
        <p:spPr>
          <a:xfrm>
            <a:off x="390039" y="1712380"/>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effect on the sector. </a:t>
            </a:r>
          </a:p>
          <a:p>
            <a:pPr marL="285750" indent="-228600">
              <a:lnSpc>
                <a:spcPct val="90000"/>
              </a:lnSpc>
              <a:spcAft>
                <a:spcPts val="600"/>
              </a:spcAft>
              <a:buFont typeface="Arial" panose="020B0604020202020204" pitchFamily="34" charset="0"/>
              <a:buChar char="•"/>
            </a:pPr>
            <a:r>
              <a:rPr lang="en-US" sz="2000"/>
              <a:t>Correlation plot with all correlations.</a:t>
            </a:r>
          </a:p>
        </p:txBody>
      </p:sp>
    </p:spTree>
    <p:extLst>
      <p:ext uri="{BB962C8B-B14F-4D97-AF65-F5344CB8AC3E}">
        <p14:creationId xmlns:p14="http://schemas.microsoft.com/office/powerpoint/2010/main" val="876930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338855" y="278535"/>
            <a:ext cx="11514285" cy="1033669"/>
          </a:xfrm>
        </p:spPr>
        <p:txBody>
          <a:bodyPr>
            <a:normAutofit/>
          </a:bodyPr>
          <a:lstStyle/>
          <a:p>
            <a:r>
              <a:rPr lang="en-US" sz="4000" b="1">
                <a:solidFill>
                  <a:srgbClr val="FFFFFF"/>
                </a:solidFill>
                <a:ea typeface="Calibri Light"/>
                <a:cs typeface="Calibri Light"/>
              </a:rPr>
              <a:t>Time – Series Linear Regression Modeling (Industrial)</a:t>
            </a:r>
          </a:p>
        </p:txBody>
      </p:sp>
      <p:pic>
        <p:nvPicPr>
          <p:cNvPr id="3" name="Picture 3" descr="Chart, line chart&#10;&#10;Description automatically generated">
            <a:extLst>
              <a:ext uri="{FF2B5EF4-FFF2-40B4-BE49-F238E27FC236}">
                <a16:creationId xmlns:a16="http://schemas.microsoft.com/office/drawing/2014/main" id="{5A828173-169A-2ABD-0979-B2101AD65541}"/>
              </a:ext>
            </a:extLst>
          </p:cNvPr>
          <p:cNvPicPr>
            <a:picLocks noChangeAspect="1"/>
          </p:cNvPicPr>
          <p:nvPr/>
        </p:nvPicPr>
        <p:blipFill>
          <a:blip r:embed="rId3"/>
          <a:stretch>
            <a:fillRect/>
          </a:stretch>
        </p:blipFill>
        <p:spPr>
          <a:xfrm>
            <a:off x="-1812" y="1880301"/>
            <a:ext cx="8013698" cy="4866327"/>
          </a:xfrm>
          <a:prstGeom prst="rect">
            <a:avLst/>
          </a:prstGeom>
        </p:spPr>
      </p:pic>
      <p:sp>
        <p:nvSpPr>
          <p:cNvPr id="4" name="Rectangle 3">
            <a:extLst>
              <a:ext uri="{FF2B5EF4-FFF2-40B4-BE49-F238E27FC236}">
                <a16:creationId xmlns:a16="http://schemas.microsoft.com/office/drawing/2014/main" id="{5E858FB3-C3B0-E380-08D0-806B9BE3B728}"/>
              </a:ext>
            </a:extLst>
          </p:cNvPr>
          <p:cNvSpPr/>
          <p:nvPr/>
        </p:nvSpPr>
        <p:spPr>
          <a:xfrm>
            <a:off x="9298781" y="3080742"/>
            <a:ext cx="1833562" cy="8691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cs typeface="Calibri"/>
              </a:rPr>
              <a:t>IPI</a:t>
            </a:r>
          </a:p>
        </p:txBody>
      </p:sp>
      <p:sp>
        <p:nvSpPr>
          <p:cNvPr id="6" name="Rectangle 5">
            <a:extLst>
              <a:ext uri="{FF2B5EF4-FFF2-40B4-BE49-F238E27FC236}">
                <a16:creationId xmlns:a16="http://schemas.microsoft.com/office/drawing/2014/main" id="{DFE0BF6B-1958-7D3D-10EF-851A964DB95D}"/>
              </a:ext>
            </a:extLst>
          </p:cNvPr>
          <p:cNvSpPr/>
          <p:nvPr/>
        </p:nvSpPr>
        <p:spPr>
          <a:xfrm>
            <a:off x="9310688" y="4488656"/>
            <a:ext cx="1821656" cy="8989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cs typeface="Calibri"/>
              </a:rPr>
              <a:t>PMI</a:t>
            </a:r>
            <a:endParaRPr lang="en-US" sz="3200" b="1"/>
          </a:p>
        </p:txBody>
      </p:sp>
      <p:sp>
        <p:nvSpPr>
          <p:cNvPr id="11" name="Plus Sign 10">
            <a:extLst>
              <a:ext uri="{FF2B5EF4-FFF2-40B4-BE49-F238E27FC236}">
                <a16:creationId xmlns:a16="http://schemas.microsoft.com/office/drawing/2014/main" id="{DC23FE49-D7DE-9222-1F2B-E38889A8BA47}"/>
              </a:ext>
            </a:extLst>
          </p:cNvPr>
          <p:cNvSpPr/>
          <p:nvPr/>
        </p:nvSpPr>
        <p:spPr>
          <a:xfrm>
            <a:off x="10008692" y="4007940"/>
            <a:ext cx="416718" cy="38695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793EAEF-2FBE-E24E-1A0D-C831B1EB0ED0}"/>
              </a:ext>
            </a:extLst>
          </p:cNvPr>
          <p:cNvSpPr txBox="1"/>
          <p:nvPr/>
        </p:nvSpPr>
        <p:spPr>
          <a:xfrm>
            <a:off x="9300269" y="1918395"/>
            <a:ext cx="221009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LEADING INDICATORS USED to model</a:t>
            </a:r>
          </a:p>
        </p:txBody>
      </p:sp>
    </p:spTree>
    <p:extLst>
      <p:ext uri="{BB962C8B-B14F-4D97-AF65-F5344CB8AC3E}">
        <p14:creationId xmlns:p14="http://schemas.microsoft.com/office/powerpoint/2010/main" val="1434608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030CE8B-2B3E-6D43-6B5F-758000EFC38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solidFill>
                  <a:srgbClr val="FFFFFF"/>
                </a:solidFill>
                <a:latin typeface="+mj-lt"/>
                <a:ea typeface="+mj-ea"/>
                <a:cs typeface="+mj-cs"/>
              </a:rPr>
              <a:t>Appendix: Industrial (Modeling)</a:t>
            </a:r>
          </a:p>
        </p:txBody>
      </p:sp>
      <p:graphicFrame>
        <p:nvGraphicFramePr>
          <p:cNvPr id="3" name="Table 2">
            <a:extLst>
              <a:ext uri="{FF2B5EF4-FFF2-40B4-BE49-F238E27FC236}">
                <a16:creationId xmlns:a16="http://schemas.microsoft.com/office/drawing/2014/main" id="{447F9D23-E0C9-C6B2-ED94-79DC09BD7C11}"/>
              </a:ext>
            </a:extLst>
          </p:cNvPr>
          <p:cNvGraphicFramePr>
            <a:graphicFrameLocks noGrp="1"/>
          </p:cNvGraphicFramePr>
          <p:nvPr>
            <p:extLst>
              <p:ext uri="{D42A27DB-BD31-4B8C-83A1-F6EECF244321}">
                <p14:modId xmlns:p14="http://schemas.microsoft.com/office/powerpoint/2010/main" val="1575073338"/>
              </p:ext>
            </p:extLst>
          </p:nvPr>
        </p:nvGraphicFramePr>
        <p:xfrm>
          <a:off x="618226" y="1887172"/>
          <a:ext cx="7860340" cy="1605666"/>
        </p:xfrm>
        <a:graphic>
          <a:graphicData uri="http://schemas.openxmlformats.org/drawingml/2006/table">
            <a:tbl>
              <a:tblPr firstRow="1" bandRow="1">
                <a:tableStyleId>{5C22544A-7EE6-4342-B048-85BDC9FD1C3A}</a:tableStyleId>
              </a:tblPr>
              <a:tblGrid>
                <a:gridCol w="786034">
                  <a:extLst>
                    <a:ext uri="{9D8B030D-6E8A-4147-A177-3AD203B41FA5}">
                      <a16:colId xmlns:a16="http://schemas.microsoft.com/office/drawing/2014/main" val="3586540200"/>
                    </a:ext>
                  </a:extLst>
                </a:gridCol>
                <a:gridCol w="786034">
                  <a:extLst>
                    <a:ext uri="{9D8B030D-6E8A-4147-A177-3AD203B41FA5}">
                      <a16:colId xmlns:a16="http://schemas.microsoft.com/office/drawing/2014/main" val="2527024289"/>
                    </a:ext>
                  </a:extLst>
                </a:gridCol>
                <a:gridCol w="786034">
                  <a:extLst>
                    <a:ext uri="{9D8B030D-6E8A-4147-A177-3AD203B41FA5}">
                      <a16:colId xmlns:a16="http://schemas.microsoft.com/office/drawing/2014/main" val="2060150958"/>
                    </a:ext>
                  </a:extLst>
                </a:gridCol>
                <a:gridCol w="786034">
                  <a:extLst>
                    <a:ext uri="{9D8B030D-6E8A-4147-A177-3AD203B41FA5}">
                      <a16:colId xmlns:a16="http://schemas.microsoft.com/office/drawing/2014/main" val="2058910273"/>
                    </a:ext>
                  </a:extLst>
                </a:gridCol>
                <a:gridCol w="786034">
                  <a:extLst>
                    <a:ext uri="{9D8B030D-6E8A-4147-A177-3AD203B41FA5}">
                      <a16:colId xmlns:a16="http://schemas.microsoft.com/office/drawing/2014/main" val="275551477"/>
                    </a:ext>
                  </a:extLst>
                </a:gridCol>
                <a:gridCol w="786034">
                  <a:extLst>
                    <a:ext uri="{9D8B030D-6E8A-4147-A177-3AD203B41FA5}">
                      <a16:colId xmlns:a16="http://schemas.microsoft.com/office/drawing/2014/main" val="499322809"/>
                    </a:ext>
                  </a:extLst>
                </a:gridCol>
                <a:gridCol w="786034">
                  <a:extLst>
                    <a:ext uri="{9D8B030D-6E8A-4147-A177-3AD203B41FA5}">
                      <a16:colId xmlns:a16="http://schemas.microsoft.com/office/drawing/2014/main" val="3503249396"/>
                    </a:ext>
                  </a:extLst>
                </a:gridCol>
                <a:gridCol w="786034">
                  <a:extLst>
                    <a:ext uri="{9D8B030D-6E8A-4147-A177-3AD203B41FA5}">
                      <a16:colId xmlns:a16="http://schemas.microsoft.com/office/drawing/2014/main" val="628757351"/>
                    </a:ext>
                  </a:extLst>
                </a:gridCol>
                <a:gridCol w="786034">
                  <a:extLst>
                    <a:ext uri="{9D8B030D-6E8A-4147-A177-3AD203B41FA5}">
                      <a16:colId xmlns:a16="http://schemas.microsoft.com/office/drawing/2014/main" val="2731818821"/>
                    </a:ext>
                  </a:extLst>
                </a:gridCol>
                <a:gridCol w="786034">
                  <a:extLst>
                    <a:ext uri="{9D8B030D-6E8A-4147-A177-3AD203B41FA5}">
                      <a16:colId xmlns:a16="http://schemas.microsoft.com/office/drawing/2014/main" val="2794884707"/>
                    </a:ext>
                  </a:extLst>
                </a:gridCol>
              </a:tblGrid>
              <a:tr h="260902">
                <a:tc gridSpan="10">
                  <a:txBody>
                    <a:bodyPr/>
                    <a:lstStyle/>
                    <a:p>
                      <a:r>
                        <a:rPr lang="en-IN">
                          <a:effectLst/>
                        </a:rPr>
                        <a:t>With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9635396"/>
                  </a:ext>
                </a:extLst>
              </a:tr>
              <a:tr h="260902">
                <a:tc gridSpan="5">
                  <a:txBody>
                    <a:bodyPr/>
                    <a:lstStyle/>
                    <a:p>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9752596"/>
                  </a:ext>
                </a:extLst>
              </a:tr>
              <a:tr h="260902">
                <a:tc>
                  <a:txBody>
                    <a:bodyPr/>
                    <a:lstStyle/>
                    <a:p>
                      <a:r>
                        <a:rPr lang="en-IN">
                          <a:effectLst/>
                        </a:rPr>
                        <a:t>CV​</a:t>
                      </a:r>
                    </a:p>
                  </a:txBody>
                  <a:tcPr marL="0" marR="0" marT="0" marB="0" anchor="ctr"/>
                </a:tc>
                <a:tc>
                  <a:txBody>
                    <a:bodyPr/>
                    <a:lstStyle/>
                    <a:p>
                      <a:r>
                        <a:rPr lang="en-IN">
                          <a:effectLst/>
                        </a:rPr>
                        <a:t>AIC​</a:t>
                      </a:r>
                    </a:p>
                  </a:txBody>
                  <a:tcPr marL="0" marR="0" marT="0" marB="0" anchor="ctr"/>
                </a:tc>
                <a:tc>
                  <a:txBody>
                    <a:bodyPr/>
                    <a:lstStyle/>
                    <a:p>
                      <a:r>
                        <a:rPr lang="en-IN">
                          <a:effectLst/>
                        </a:rPr>
                        <a:t>AICc​</a:t>
                      </a:r>
                    </a:p>
                  </a:txBody>
                  <a:tcPr marL="0" marR="0" marT="0" marB="0" anchor="ctr"/>
                </a:tc>
                <a:tc>
                  <a:txBody>
                    <a:bodyPr/>
                    <a:lstStyle/>
                    <a:p>
                      <a:r>
                        <a:rPr lang="en-IN">
                          <a:effectLst/>
                        </a:rPr>
                        <a:t>BIC​</a:t>
                      </a:r>
                    </a:p>
                  </a:txBody>
                  <a:tcPr marL="0" marR="0" marT="0" marB="0" anchor="ctr"/>
                </a:tc>
                <a:tc>
                  <a:txBody>
                    <a:bodyPr/>
                    <a:lstStyle/>
                    <a:p>
                      <a:r>
                        <a:rPr lang="en-IN">
                          <a:effectLst/>
                        </a:rPr>
                        <a:t>AdjR2​</a:t>
                      </a:r>
                    </a:p>
                  </a:txBody>
                  <a:tcPr marL="0" marR="0" marT="0" marB="0" anchor="ctr"/>
                </a:tc>
                <a:tc>
                  <a:txBody>
                    <a:bodyPr/>
                    <a:lstStyle/>
                    <a:p>
                      <a:r>
                        <a:rPr lang="en-IN">
                          <a:effectLst/>
                        </a:rPr>
                        <a:t>ME​</a:t>
                      </a:r>
                    </a:p>
                  </a:txBody>
                  <a:tcPr marL="0" marR="0" marT="0" marB="0" anchor="ctr"/>
                </a:tc>
                <a:tc>
                  <a:txBody>
                    <a:bodyPr/>
                    <a:lstStyle/>
                    <a:p>
                      <a:r>
                        <a:rPr lang="en-IN">
                          <a:effectLst/>
                        </a:rPr>
                        <a:t>RMSE​</a:t>
                      </a:r>
                    </a:p>
                  </a:txBody>
                  <a:tcPr marL="0" marR="0" marT="0" marB="0" anchor="ctr"/>
                </a:tc>
                <a:tc>
                  <a:txBody>
                    <a:bodyPr/>
                    <a:lstStyle/>
                    <a:p>
                      <a:r>
                        <a:rPr lang="en-IN">
                          <a:effectLst/>
                        </a:rPr>
                        <a:t>MAE​</a:t>
                      </a:r>
                    </a:p>
                  </a:txBody>
                  <a:tcPr marL="0" marR="0" marT="0" marB="0" anchor="ctr"/>
                </a:tc>
                <a:tc>
                  <a:txBody>
                    <a:bodyPr/>
                    <a:lstStyle/>
                    <a:p>
                      <a:r>
                        <a:rPr lang="en-IN">
                          <a:effectLst/>
                        </a:rPr>
                        <a:t>MPE​</a:t>
                      </a:r>
                    </a:p>
                  </a:txBody>
                  <a:tcPr marL="0" marR="0" marT="0" marB="0" anchor="ctr"/>
                </a:tc>
                <a:tc>
                  <a:txBody>
                    <a:bodyPr/>
                    <a:lstStyle/>
                    <a:p>
                      <a:r>
                        <a:rPr lang="en-IN">
                          <a:effectLst/>
                        </a:rPr>
                        <a:t>MAPE​</a:t>
                      </a:r>
                    </a:p>
                  </a:txBody>
                  <a:tcPr marL="0" marR="0" marT="0" marB="0" anchor="ctr"/>
                </a:tc>
                <a:extLst>
                  <a:ext uri="{0D108BD9-81ED-4DB2-BD59-A6C34878D82A}">
                    <a16:rowId xmlns:a16="http://schemas.microsoft.com/office/drawing/2014/main" val="4068085807"/>
                  </a:ext>
                </a:extLst>
              </a:tr>
              <a:tr h="782706">
                <a:tc>
                  <a:txBody>
                    <a:bodyPr/>
                    <a:lstStyle/>
                    <a:p>
                      <a:r>
                        <a:rPr lang="en-IN">
                          <a:effectLst/>
                        </a:rPr>
                        <a:t>0.058​</a:t>
                      </a:r>
                    </a:p>
                  </a:txBody>
                  <a:tcPr marL="0" marR="0" marT="0" marB="0" anchor="ctr"/>
                </a:tc>
                <a:tc>
                  <a:txBody>
                    <a:bodyPr/>
                    <a:lstStyle/>
                    <a:p>
                      <a:r>
                        <a:rPr lang="en-IN">
                          <a:effectLst/>
                        </a:rPr>
                        <a:t>-76.301​</a:t>
                      </a:r>
                    </a:p>
                  </a:txBody>
                  <a:tcPr marL="0" marR="0" marT="0" marB="0" anchor="ctr"/>
                </a:tc>
                <a:tc>
                  <a:txBody>
                    <a:bodyPr/>
                    <a:lstStyle/>
                    <a:p>
                      <a:r>
                        <a:rPr lang="en-IN">
                          <a:effectLst/>
                        </a:rPr>
                        <a:t>12.747​</a:t>
                      </a:r>
                    </a:p>
                  </a:txBody>
                  <a:tcPr marL="0" marR="0" marT="0" marB="0" anchor="ctr"/>
                </a:tc>
                <a:tc>
                  <a:txBody>
                    <a:bodyPr/>
                    <a:lstStyle/>
                    <a:p>
                      <a:r>
                        <a:rPr lang="en-IN">
                          <a:effectLst/>
                        </a:rPr>
                        <a:t>-66.678​</a:t>
                      </a:r>
                    </a:p>
                  </a:txBody>
                  <a:tcPr marL="0" marR="0" marT="0" marB="0" anchor="ctr"/>
                </a:tc>
                <a:tc>
                  <a:txBody>
                    <a:bodyPr/>
                    <a:lstStyle/>
                    <a:p>
                      <a:r>
                        <a:rPr lang="en-IN">
                          <a:effectLst/>
                        </a:rPr>
                        <a:t>0.812​</a:t>
                      </a:r>
                    </a:p>
                  </a:txBody>
                  <a:tcPr marL="0" marR="0" marT="0" marB="0" anchor="ctr"/>
                </a:tc>
                <a:tc>
                  <a:txBody>
                    <a:bodyPr/>
                    <a:lstStyle/>
                    <a:p>
                      <a:r>
                        <a:rPr lang="en-IN">
                          <a:effectLst/>
                        </a:rPr>
                        <a:t>0.257​</a:t>
                      </a:r>
                    </a:p>
                  </a:txBody>
                  <a:tcPr marL="0" marR="0" marT="0" marB="0" anchor="ctr"/>
                </a:tc>
                <a:tc>
                  <a:txBody>
                    <a:bodyPr/>
                    <a:lstStyle/>
                    <a:p>
                      <a:r>
                        <a:rPr lang="en-IN">
                          <a:effectLst/>
                        </a:rPr>
                        <a:t>0.482​</a:t>
                      </a:r>
                    </a:p>
                  </a:txBody>
                  <a:tcPr marL="0" marR="0" marT="0" marB="0" anchor="ctr"/>
                </a:tc>
                <a:tc>
                  <a:txBody>
                    <a:bodyPr/>
                    <a:lstStyle/>
                    <a:p>
                      <a:r>
                        <a:rPr lang="en-IN">
                          <a:effectLst/>
                        </a:rPr>
                        <a:t>0.353​</a:t>
                      </a:r>
                    </a:p>
                  </a:txBody>
                  <a:tcPr marL="0" marR="0" marT="0" marB="0" anchor="ctr"/>
                </a:tc>
                <a:tc>
                  <a:txBody>
                    <a:bodyPr/>
                    <a:lstStyle/>
                    <a:p>
                      <a:r>
                        <a:rPr lang="en-IN">
                          <a:effectLst/>
                        </a:rPr>
                        <a:t>7.187​</a:t>
                      </a:r>
                    </a:p>
                  </a:txBody>
                  <a:tcPr marL="0" marR="0" marT="0" marB="0" anchor="ctr"/>
                </a:tc>
                <a:tc>
                  <a:txBody>
                    <a:bodyPr/>
                    <a:lstStyle/>
                    <a:p>
                      <a:r>
                        <a:rPr lang="en-IN">
                          <a:effectLst/>
                        </a:rPr>
                        <a:t>10.291​</a:t>
                      </a:r>
                    </a:p>
                  </a:txBody>
                  <a:tcPr marL="0" marR="0" marT="0" marB="0" anchor="ctr"/>
                </a:tc>
                <a:extLst>
                  <a:ext uri="{0D108BD9-81ED-4DB2-BD59-A6C34878D82A}">
                    <a16:rowId xmlns:a16="http://schemas.microsoft.com/office/drawing/2014/main" val="880288032"/>
                  </a:ext>
                </a:extLst>
              </a:tr>
            </a:tbl>
          </a:graphicData>
        </a:graphic>
      </p:graphicFrame>
      <p:graphicFrame>
        <p:nvGraphicFramePr>
          <p:cNvPr id="7" name="Table 6">
            <a:extLst>
              <a:ext uri="{FF2B5EF4-FFF2-40B4-BE49-F238E27FC236}">
                <a16:creationId xmlns:a16="http://schemas.microsoft.com/office/drawing/2014/main" id="{746D65AC-428E-05C1-4AA5-785DA39BE0CB}"/>
              </a:ext>
            </a:extLst>
          </p:cNvPr>
          <p:cNvGraphicFramePr>
            <a:graphicFrameLocks noGrp="1"/>
          </p:cNvGraphicFramePr>
          <p:nvPr>
            <p:extLst>
              <p:ext uri="{D42A27DB-BD31-4B8C-83A1-F6EECF244321}">
                <p14:modId xmlns:p14="http://schemas.microsoft.com/office/powerpoint/2010/main" val="3692702594"/>
              </p:ext>
            </p:extLst>
          </p:nvPr>
        </p:nvGraphicFramePr>
        <p:xfrm>
          <a:off x="560717" y="4072531"/>
          <a:ext cx="7810350" cy="1097280"/>
        </p:xfrm>
        <a:graphic>
          <a:graphicData uri="http://schemas.openxmlformats.org/drawingml/2006/table">
            <a:tbl>
              <a:tblPr firstRow="1" bandRow="1">
                <a:tableStyleId>{5C22544A-7EE6-4342-B048-85BDC9FD1C3A}</a:tableStyleId>
              </a:tblPr>
              <a:tblGrid>
                <a:gridCol w="781035">
                  <a:extLst>
                    <a:ext uri="{9D8B030D-6E8A-4147-A177-3AD203B41FA5}">
                      <a16:colId xmlns:a16="http://schemas.microsoft.com/office/drawing/2014/main" val="4264138420"/>
                    </a:ext>
                  </a:extLst>
                </a:gridCol>
                <a:gridCol w="781035">
                  <a:extLst>
                    <a:ext uri="{9D8B030D-6E8A-4147-A177-3AD203B41FA5}">
                      <a16:colId xmlns:a16="http://schemas.microsoft.com/office/drawing/2014/main" val="2248750785"/>
                    </a:ext>
                  </a:extLst>
                </a:gridCol>
                <a:gridCol w="781035">
                  <a:extLst>
                    <a:ext uri="{9D8B030D-6E8A-4147-A177-3AD203B41FA5}">
                      <a16:colId xmlns:a16="http://schemas.microsoft.com/office/drawing/2014/main" val="3004127958"/>
                    </a:ext>
                  </a:extLst>
                </a:gridCol>
                <a:gridCol w="781035">
                  <a:extLst>
                    <a:ext uri="{9D8B030D-6E8A-4147-A177-3AD203B41FA5}">
                      <a16:colId xmlns:a16="http://schemas.microsoft.com/office/drawing/2014/main" val="3539669848"/>
                    </a:ext>
                  </a:extLst>
                </a:gridCol>
                <a:gridCol w="781035">
                  <a:extLst>
                    <a:ext uri="{9D8B030D-6E8A-4147-A177-3AD203B41FA5}">
                      <a16:colId xmlns:a16="http://schemas.microsoft.com/office/drawing/2014/main" val="416987550"/>
                    </a:ext>
                  </a:extLst>
                </a:gridCol>
                <a:gridCol w="781035">
                  <a:extLst>
                    <a:ext uri="{9D8B030D-6E8A-4147-A177-3AD203B41FA5}">
                      <a16:colId xmlns:a16="http://schemas.microsoft.com/office/drawing/2014/main" val="3775842346"/>
                    </a:ext>
                  </a:extLst>
                </a:gridCol>
                <a:gridCol w="781035">
                  <a:extLst>
                    <a:ext uri="{9D8B030D-6E8A-4147-A177-3AD203B41FA5}">
                      <a16:colId xmlns:a16="http://schemas.microsoft.com/office/drawing/2014/main" val="526247417"/>
                    </a:ext>
                  </a:extLst>
                </a:gridCol>
                <a:gridCol w="781035">
                  <a:extLst>
                    <a:ext uri="{9D8B030D-6E8A-4147-A177-3AD203B41FA5}">
                      <a16:colId xmlns:a16="http://schemas.microsoft.com/office/drawing/2014/main" val="2336498103"/>
                    </a:ext>
                  </a:extLst>
                </a:gridCol>
                <a:gridCol w="781035">
                  <a:extLst>
                    <a:ext uri="{9D8B030D-6E8A-4147-A177-3AD203B41FA5}">
                      <a16:colId xmlns:a16="http://schemas.microsoft.com/office/drawing/2014/main" val="57347420"/>
                    </a:ext>
                  </a:extLst>
                </a:gridCol>
                <a:gridCol w="781035">
                  <a:extLst>
                    <a:ext uri="{9D8B030D-6E8A-4147-A177-3AD203B41FA5}">
                      <a16:colId xmlns:a16="http://schemas.microsoft.com/office/drawing/2014/main" val="1714674393"/>
                    </a:ext>
                  </a:extLst>
                </a:gridCol>
              </a:tblGrid>
              <a:tr h="0">
                <a:tc gridSpan="10">
                  <a:txBody>
                    <a:bodyPr/>
                    <a:lstStyle/>
                    <a:p>
                      <a:r>
                        <a:rPr lang="en-IN">
                          <a:effectLst/>
                        </a:rPr>
                        <a:t>Without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8960829"/>
                  </a:ext>
                </a:extLst>
              </a:tr>
              <a:tr h="0">
                <a:tc gridSpan="5">
                  <a:txBody>
                    <a:bodyPr/>
                    <a:lstStyle/>
                    <a:p>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8781674"/>
                  </a:ext>
                </a:extLst>
              </a:tr>
              <a:tr h="0">
                <a:tc>
                  <a:txBody>
                    <a:bodyPr/>
                    <a:lstStyle/>
                    <a:p>
                      <a:r>
                        <a:rPr lang="en-IN">
                          <a:effectLst/>
                        </a:rPr>
                        <a:t>CV​</a:t>
                      </a:r>
                    </a:p>
                  </a:txBody>
                  <a:tcPr marL="0" marR="0" marT="0" marB="0" anchor="ctr"/>
                </a:tc>
                <a:tc>
                  <a:txBody>
                    <a:bodyPr/>
                    <a:lstStyle/>
                    <a:p>
                      <a:r>
                        <a:rPr lang="en-IN">
                          <a:effectLst/>
                        </a:rPr>
                        <a:t>AIC​</a:t>
                      </a:r>
                    </a:p>
                  </a:txBody>
                  <a:tcPr marL="0" marR="0" marT="0" marB="0" anchor="ctr"/>
                </a:tc>
                <a:tc>
                  <a:txBody>
                    <a:bodyPr/>
                    <a:lstStyle/>
                    <a:p>
                      <a:r>
                        <a:rPr lang="en-IN">
                          <a:effectLst/>
                        </a:rPr>
                        <a:t>AICc​</a:t>
                      </a:r>
                    </a:p>
                  </a:txBody>
                  <a:tcPr marL="0" marR="0" marT="0" marB="0" anchor="ctr"/>
                </a:tc>
                <a:tc>
                  <a:txBody>
                    <a:bodyPr/>
                    <a:lstStyle/>
                    <a:p>
                      <a:r>
                        <a:rPr lang="en-IN">
                          <a:effectLst/>
                        </a:rPr>
                        <a:t>BIC​</a:t>
                      </a:r>
                    </a:p>
                  </a:txBody>
                  <a:tcPr marL="0" marR="0" marT="0" marB="0" anchor="ctr"/>
                </a:tc>
                <a:tc>
                  <a:txBody>
                    <a:bodyPr/>
                    <a:lstStyle/>
                    <a:p>
                      <a:r>
                        <a:rPr lang="en-IN">
                          <a:effectLst/>
                        </a:rPr>
                        <a:t>AdjR2​</a:t>
                      </a:r>
                    </a:p>
                  </a:txBody>
                  <a:tcPr marL="0" marR="0" marT="0" marB="0" anchor="ctr"/>
                </a:tc>
                <a:tc>
                  <a:txBody>
                    <a:bodyPr/>
                    <a:lstStyle/>
                    <a:p>
                      <a:r>
                        <a:rPr lang="en-IN">
                          <a:effectLst/>
                        </a:rPr>
                        <a:t>ME​</a:t>
                      </a:r>
                    </a:p>
                  </a:txBody>
                  <a:tcPr marL="0" marR="0" marT="0" marB="0" anchor="ctr"/>
                </a:tc>
                <a:tc>
                  <a:txBody>
                    <a:bodyPr/>
                    <a:lstStyle/>
                    <a:p>
                      <a:r>
                        <a:rPr lang="en-IN">
                          <a:effectLst/>
                        </a:rPr>
                        <a:t>RMSE​</a:t>
                      </a:r>
                    </a:p>
                  </a:txBody>
                  <a:tcPr marL="0" marR="0" marT="0" marB="0" anchor="ctr"/>
                </a:tc>
                <a:tc>
                  <a:txBody>
                    <a:bodyPr/>
                    <a:lstStyle/>
                    <a:p>
                      <a:r>
                        <a:rPr lang="en-IN">
                          <a:effectLst/>
                        </a:rPr>
                        <a:t>MAE​</a:t>
                      </a:r>
                    </a:p>
                  </a:txBody>
                  <a:tcPr marL="0" marR="0" marT="0" marB="0" anchor="ctr"/>
                </a:tc>
                <a:tc>
                  <a:txBody>
                    <a:bodyPr/>
                    <a:lstStyle/>
                    <a:p>
                      <a:r>
                        <a:rPr lang="en-IN">
                          <a:effectLst/>
                        </a:rPr>
                        <a:t>MPE​</a:t>
                      </a:r>
                    </a:p>
                  </a:txBody>
                  <a:tcPr marL="0" marR="0" marT="0" marB="0" anchor="ctr"/>
                </a:tc>
                <a:tc>
                  <a:txBody>
                    <a:bodyPr/>
                    <a:lstStyle/>
                    <a:p>
                      <a:r>
                        <a:rPr lang="en-IN">
                          <a:effectLst/>
                        </a:rPr>
                        <a:t>MAPE​</a:t>
                      </a:r>
                    </a:p>
                  </a:txBody>
                  <a:tcPr marL="0" marR="0" marT="0" marB="0" anchor="ctr"/>
                </a:tc>
                <a:extLst>
                  <a:ext uri="{0D108BD9-81ED-4DB2-BD59-A6C34878D82A}">
                    <a16:rowId xmlns:a16="http://schemas.microsoft.com/office/drawing/2014/main" val="1409257691"/>
                  </a:ext>
                </a:extLst>
              </a:tr>
              <a:tr h="0">
                <a:tc>
                  <a:txBody>
                    <a:bodyPr/>
                    <a:lstStyle/>
                    <a:p>
                      <a:r>
                        <a:rPr lang="en-IN">
                          <a:effectLst/>
                        </a:rPr>
                        <a:t>0.075​</a:t>
                      </a:r>
                    </a:p>
                  </a:txBody>
                  <a:tcPr marL="0" marR="0" marT="0" marB="0" anchor="ctr"/>
                </a:tc>
                <a:tc>
                  <a:txBody>
                    <a:bodyPr/>
                    <a:lstStyle/>
                    <a:p>
                      <a:r>
                        <a:rPr lang="en-IN">
                          <a:effectLst/>
                        </a:rPr>
                        <a:t>-73.675​</a:t>
                      </a:r>
                    </a:p>
                  </a:txBody>
                  <a:tcPr marL="0" marR="0" marT="0" marB="0" anchor="ctr"/>
                </a:tc>
                <a:tc>
                  <a:txBody>
                    <a:bodyPr/>
                    <a:lstStyle/>
                    <a:p>
                      <a:r>
                        <a:rPr lang="en-IN">
                          <a:effectLst/>
                        </a:rPr>
                        <a:t>-42.247​</a:t>
                      </a:r>
                    </a:p>
                  </a:txBody>
                  <a:tcPr marL="0" marR="0" marT="0" marB="0" anchor="ctr"/>
                </a:tc>
                <a:tc>
                  <a:txBody>
                    <a:bodyPr/>
                    <a:lstStyle/>
                    <a:p>
                      <a:r>
                        <a:rPr lang="en-IN">
                          <a:effectLst/>
                        </a:rPr>
                        <a:t>-64.771​</a:t>
                      </a:r>
                    </a:p>
                  </a:txBody>
                  <a:tcPr marL="0" marR="0" marT="0" marB="0" anchor="ctr"/>
                </a:tc>
                <a:tc>
                  <a:txBody>
                    <a:bodyPr/>
                    <a:lstStyle/>
                    <a:p>
                      <a:r>
                        <a:rPr lang="en-IN">
                          <a:effectLst/>
                        </a:rPr>
                        <a:t>0.775​</a:t>
                      </a:r>
                    </a:p>
                  </a:txBody>
                  <a:tcPr marL="0" marR="0" marT="0" marB="0" anchor="ctr"/>
                </a:tc>
                <a:tc>
                  <a:txBody>
                    <a:bodyPr/>
                    <a:lstStyle/>
                    <a:p>
                      <a:r>
                        <a:rPr lang="en-IN">
                          <a:effectLst/>
                        </a:rPr>
                        <a:t>-1.729​</a:t>
                      </a:r>
                    </a:p>
                  </a:txBody>
                  <a:tcPr marL="0" marR="0" marT="0" marB="0" anchor="ctr"/>
                </a:tc>
                <a:tc>
                  <a:txBody>
                    <a:bodyPr/>
                    <a:lstStyle/>
                    <a:p>
                      <a:r>
                        <a:rPr lang="en-IN">
                          <a:effectLst/>
                        </a:rPr>
                        <a:t>1.971​</a:t>
                      </a:r>
                    </a:p>
                  </a:txBody>
                  <a:tcPr marL="0" marR="0" marT="0" marB="0" anchor="ctr"/>
                </a:tc>
                <a:tc>
                  <a:txBody>
                    <a:bodyPr/>
                    <a:lstStyle/>
                    <a:p>
                      <a:r>
                        <a:rPr lang="en-IN">
                          <a:effectLst/>
                        </a:rPr>
                        <a:t>1.729​</a:t>
                      </a:r>
                    </a:p>
                  </a:txBody>
                  <a:tcPr marL="0" marR="0" marT="0" marB="0" anchor="ctr"/>
                </a:tc>
                <a:tc>
                  <a:txBody>
                    <a:bodyPr/>
                    <a:lstStyle/>
                    <a:p>
                      <a:r>
                        <a:rPr lang="en-IN">
                          <a:effectLst/>
                        </a:rPr>
                        <a:t>48.697​</a:t>
                      </a:r>
                    </a:p>
                  </a:txBody>
                  <a:tcPr marL="0" marR="0" marT="0" marB="0" anchor="ctr"/>
                </a:tc>
                <a:tc>
                  <a:txBody>
                    <a:bodyPr/>
                    <a:lstStyle/>
                    <a:p>
                      <a:r>
                        <a:rPr lang="en-IN">
                          <a:effectLst/>
                        </a:rPr>
                        <a:t>48.697​</a:t>
                      </a:r>
                    </a:p>
                  </a:txBody>
                  <a:tcPr marL="0" marR="0" marT="0" marB="0" anchor="ctr"/>
                </a:tc>
                <a:extLst>
                  <a:ext uri="{0D108BD9-81ED-4DB2-BD59-A6C34878D82A}">
                    <a16:rowId xmlns:a16="http://schemas.microsoft.com/office/drawing/2014/main" val="2967874229"/>
                  </a:ext>
                </a:extLst>
              </a:tr>
            </a:tbl>
          </a:graphicData>
        </a:graphic>
      </p:graphicFrame>
      <p:graphicFrame>
        <p:nvGraphicFramePr>
          <p:cNvPr id="9" name="Table 8">
            <a:extLst>
              <a:ext uri="{FF2B5EF4-FFF2-40B4-BE49-F238E27FC236}">
                <a16:creationId xmlns:a16="http://schemas.microsoft.com/office/drawing/2014/main" id="{E2A11470-EFF7-F461-72B0-7478E43E0FF7}"/>
              </a:ext>
            </a:extLst>
          </p:cNvPr>
          <p:cNvGraphicFramePr>
            <a:graphicFrameLocks noGrp="1"/>
          </p:cNvGraphicFramePr>
          <p:nvPr>
            <p:extLst>
              <p:ext uri="{D42A27DB-BD31-4B8C-83A1-F6EECF244321}">
                <p14:modId xmlns:p14="http://schemas.microsoft.com/office/powerpoint/2010/main" val="2208073440"/>
              </p:ext>
            </p:extLst>
          </p:nvPr>
        </p:nvGraphicFramePr>
        <p:xfrm>
          <a:off x="8640792" y="3520728"/>
          <a:ext cx="3048000" cy="82296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044469687"/>
                    </a:ext>
                  </a:extLst>
                </a:gridCol>
                <a:gridCol w="609600">
                  <a:extLst>
                    <a:ext uri="{9D8B030D-6E8A-4147-A177-3AD203B41FA5}">
                      <a16:colId xmlns:a16="http://schemas.microsoft.com/office/drawing/2014/main" val="402322227"/>
                    </a:ext>
                  </a:extLst>
                </a:gridCol>
                <a:gridCol w="609600">
                  <a:extLst>
                    <a:ext uri="{9D8B030D-6E8A-4147-A177-3AD203B41FA5}">
                      <a16:colId xmlns:a16="http://schemas.microsoft.com/office/drawing/2014/main" val="3285214503"/>
                    </a:ext>
                  </a:extLst>
                </a:gridCol>
                <a:gridCol w="609600">
                  <a:extLst>
                    <a:ext uri="{9D8B030D-6E8A-4147-A177-3AD203B41FA5}">
                      <a16:colId xmlns:a16="http://schemas.microsoft.com/office/drawing/2014/main" val="3612841229"/>
                    </a:ext>
                  </a:extLst>
                </a:gridCol>
                <a:gridCol w="609600">
                  <a:extLst>
                    <a:ext uri="{9D8B030D-6E8A-4147-A177-3AD203B41FA5}">
                      <a16:colId xmlns:a16="http://schemas.microsoft.com/office/drawing/2014/main" val="2572137994"/>
                    </a:ext>
                  </a:extLst>
                </a:gridCol>
              </a:tblGrid>
              <a:tr h="273326">
                <a:tc gridSpan="5">
                  <a:txBody>
                    <a:bodyPr/>
                    <a:lstStyle/>
                    <a:p>
                      <a:r>
                        <a:rPr lang="en-IN">
                          <a:effectLst/>
                        </a:rPr>
                        <a:t>Forecasts of analysts​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72913567"/>
                  </a:ext>
                </a:extLst>
              </a:tr>
              <a:tr h="0">
                <a:tc>
                  <a:txBody>
                    <a:bodyPr/>
                    <a:lstStyle/>
                    <a:p>
                      <a:r>
                        <a:rPr lang="en-IN">
                          <a:effectLst/>
                        </a:rPr>
                        <a:t>ME​</a:t>
                      </a:r>
                    </a:p>
                  </a:txBody>
                  <a:tcPr marL="0" marR="0" marT="0" marB="0" anchor="ctr"/>
                </a:tc>
                <a:tc>
                  <a:txBody>
                    <a:bodyPr/>
                    <a:lstStyle/>
                    <a:p>
                      <a:r>
                        <a:rPr lang="en-IN">
                          <a:effectLst/>
                        </a:rPr>
                        <a:t>RMSE​</a:t>
                      </a:r>
                    </a:p>
                  </a:txBody>
                  <a:tcPr marL="0" marR="0" marT="0" marB="0" anchor="ctr"/>
                </a:tc>
                <a:tc>
                  <a:txBody>
                    <a:bodyPr/>
                    <a:lstStyle/>
                    <a:p>
                      <a:r>
                        <a:rPr lang="en-IN">
                          <a:effectLst/>
                        </a:rPr>
                        <a:t>MAE​</a:t>
                      </a:r>
                    </a:p>
                  </a:txBody>
                  <a:tcPr marL="0" marR="0" marT="0" marB="0" anchor="ctr"/>
                </a:tc>
                <a:tc>
                  <a:txBody>
                    <a:bodyPr/>
                    <a:lstStyle/>
                    <a:p>
                      <a:r>
                        <a:rPr lang="en-IN">
                          <a:effectLst/>
                        </a:rPr>
                        <a:t>MPE​</a:t>
                      </a:r>
                    </a:p>
                  </a:txBody>
                  <a:tcPr marL="0" marR="0" marT="0" marB="0" anchor="ctr"/>
                </a:tc>
                <a:tc>
                  <a:txBody>
                    <a:bodyPr/>
                    <a:lstStyle/>
                    <a:p>
                      <a:r>
                        <a:rPr lang="en-IN">
                          <a:effectLst/>
                        </a:rPr>
                        <a:t>MAPE​</a:t>
                      </a:r>
                    </a:p>
                  </a:txBody>
                  <a:tcPr marL="0" marR="0" marT="0" marB="0" anchor="ctr"/>
                </a:tc>
                <a:extLst>
                  <a:ext uri="{0D108BD9-81ED-4DB2-BD59-A6C34878D82A}">
                    <a16:rowId xmlns:a16="http://schemas.microsoft.com/office/drawing/2014/main" val="590260247"/>
                  </a:ext>
                </a:extLst>
              </a:tr>
              <a:tr h="0">
                <a:tc>
                  <a:txBody>
                    <a:bodyPr/>
                    <a:lstStyle/>
                    <a:p>
                      <a:r>
                        <a:rPr lang="en-IN">
                          <a:effectLst/>
                        </a:rPr>
                        <a:t>0.073​</a:t>
                      </a:r>
                    </a:p>
                  </a:txBody>
                  <a:tcPr marL="0" marR="0" marT="0" marB="0" anchor="ctr"/>
                </a:tc>
                <a:tc>
                  <a:txBody>
                    <a:bodyPr/>
                    <a:lstStyle/>
                    <a:p>
                      <a:r>
                        <a:rPr lang="en-IN">
                          <a:effectLst/>
                        </a:rPr>
                        <a:t>0.325​</a:t>
                      </a:r>
                    </a:p>
                  </a:txBody>
                  <a:tcPr marL="0" marR="0" marT="0" marB="0" anchor="ctr"/>
                </a:tc>
                <a:tc>
                  <a:txBody>
                    <a:bodyPr/>
                    <a:lstStyle/>
                    <a:p>
                      <a:r>
                        <a:rPr lang="en-IN">
                          <a:effectLst/>
                        </a:rPr>
                        <a:t>0.297​</a:t>
                      </a:r>
                    </a:p>
                  </a:txBody>
                  <a:tcPr marL="0" marR="0" marT="0" marB="0" anchor="ctr"/>
                </a:tc>
                <a:tc>
                  <a:txBody>
                    <a:bodyPr/>
                    <a:lstStyle/>
                    <a:p>
                      <a:r>
                        <a:rPr lang="en-IN">
                          <a:effectLst/>
                        </a:rPr>
                        <a:t>0.265​</a:t>
                      </a:r>
                    </a:p>
                  </a:txBody>
                  <a:tcPr marL="0" marR="0" marT="0" marB="0" anchor="ctr"/>
                </a:tc>
                <a:tc>
                  <a:txBody>
                    <a:bodyPr/>
                    <a:lstStyle/>
                    <a:p>
                      <a:r>
                        <a:rPr lang="en-IN">
                          <a:effectLst/>
                        </a:rPr>
                        <a:t>9.494​</a:t>
                      </a:r>
                    </a:p>
                  </a:txBody>
                  <a:tcPr marL="0" marR="0" marT="0" marB="0" anchor="ctr"/>
                </a:tc>
                <a:extLst>
                  <a:ext uri="{0D108BD9-81ED-4DB2-BD59-A6C34878D82A}">
                    <a16:rowId xmlns:a16="http://schemas.microsoft.com/office/drawing/2014/main" val="3807532171"/>
                  </a:ext>
                </a:extLst>
              </a:tr>
            </a:tbl>
          </a:graphicData>
        </a:graphic>
      </p:graphicFrame>
    </p:spTree>
    <p:extLst>
      <p:ext uri="{BB962C8B-B14F-4D97-AF65-F5344CB8AC3E}">
        <p14:creationId xmlns:p14="http://schemas.microsoft.com/office/powerpoint/2010/main" val="2164467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 name="Rectangle 1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5315045-9447-C1BF-7187-1853A3EF1D60}"/>
              </a:ext>
            </a:extLst>
          </p:cNvPr>
          <p:cNvSpPr>
            <a:spLocks noGrp="1"/>
          </p:cNvSpPr>
          <p:nvPr>
            <p:ph type="title"/>
          </p:nvPr>
        </p:nvSpPr>
        <p:spPr>
          <a:xfrm>
            <a:off x="222141" y="538873"/>
            <a:ext cx="11982935" cy="1030515"/>
          </a:xfrm>
        </p:spPr>
        <p:txBody>
          <a:bodyPr vert="horz" lIns="91440" tIns="45720" rIns="91440" bIns="45720" rtlCol="0" anchor="ctr">
            <a:normAutofit/>
          </a:bodyPr>
          <a:lstStyle/>
          <a:p>
            <a:r>
              <a:rPr lang="en-US" sz="3200">
                <a:solidFill>
                  <a:srgbClr val="FFFFFF"/>
                </a:solidFill>
              </a:rPr>
              <a:t> Appendix: EPS Change against leading Indicators for Financials (EDA)</a:t>
            </a:r>
            <a:endParaRPr lang="en-US" sz="3200">
              <a:solidFill>
                <a:srgbClr val="FFFFFF"/>
              </a:solidFill>
              <a:ea typeface="Calibri Light"/>
              <a:cs typeface="Calibri Light"/>
            </a:endParaRPr>
          </a:p>
          <a:p>
            <a:endParaRPr lang="en-US" sz="3200">
              <a:solidFill>
                <a:srgbClr val="FFFFFF"/>
              </a:solidFill>
              <a:ea typeface="Calibri Light"/>
              <a:cs typeface="Calibri Light"/>
            </a:endParaRPr>
          </a:p>
        </p:txBody>
      </p:sp>
      <p:sp>
        <p:nvSpPr>
          <p:cNvPr id="9" name="TextBox 8">
            <a:extLst>
              <a:ext uri="{FF2B5EF4-FFF2-40B4-BE49-F238E27FC236}">
                <a16:creationId xmlns:a16="http://schemas.microsoft.com/office/drawing/2014/main" id="{79E063BF-37B5-7B79-A887-7F26563F28C4}"/>
              </a:ext>
            </a:extLst>
          </p:cNvPr>
          <p:cNvSpPr txBox="1"/>
          <p:nvPr/>
        </p:nvSpPr>
        <p:spPr>
          <a:xfrm>
            <a:off x="390039" y="1712380"/>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effect on the sector. </a:t>
            </a:r>
          </a:p>
          <a:p>
            <a:pPr marL="285750" indent="-228600">
              <a:lnSpc>
                <a:spcPct val="90000"/>
              </a:lnSpc>
              <a:spcAft>
                <a:spcPts val="600"/>
              </a:spcAft>
              <a:buFont typeface="Arial" panose="020B0604020202020204" pitchFamily="34" charset="0"/>
              <a:buChar char="•"/>
            </a:pPr>
            <a:r>
              <a:rPr lang="en-US" sz="2000"/>
              <a:t>Correlation plot with all correlations.</a:t>
            </a:r>
          </a:p>
        </p:txBody>
      </p:sp>
      <p:pic>
        <p:nvPicPr>
          <p:cNvPr id="3" name="Picture 5" descr="Diagram&#10;&#10;Description automatically generated">
            <a:extLst>
              <a:ext uri="{FF2B5EF4-FFF2-40B4-BE49-F238E27FC236}">
                <a16:creationId xmlns:a16="http://schemas.microsoft.com/office/drawing/2014/main" id="{65EF5324-BE1C-115D-BB07-CB7D65A4683E}"/>
              </a:ext>
            </a:extLst>
          </p:cNvPr>
          <p:cNvPicPr>
            <a:picLocks noChangeAspect="1"/>
          </p:cNvPicPr>
          <p:nvPr/>
        </p:nvPicPr>
        <p:blipFill>
          <a:blip r:embed="rId3"/>
          <a:stretch>
            <a:fillRect/>
          </a:stretch>
        </p:blipFill>
        <p:spPr>
          <a:xfrm>
            <a:off x="216976" y="2693781"/>
            <a:ext cx="6630691" cy="4040574"/>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54DA5770-95EE-D94C-E3EA-7516CBB3D8D6}"/>
              </a:ext>
            </a:extLst>
          </p:cNvPr>
          <p:cNvPicPr>
            <a:picLocks noChangeAspect="1"/>
          </p:cNvPicPr>
          <p:nvPr/>
        </p:nvPicPr>
        <p:blipFill>
          <a:blip r:embed="rId4"/>
          <a:stretch>
            <a:fillRect/>
          </a:stretch>
        </p:blipFill>
        <p:spPr>
          <a:xfrm>
            <a:off x="6855417" y="2262642"/>
            <a:ext cx="5352081" cy="4386243"/>
          </a:xfrm>
          <a:prstGeom prst="rect">
            <a:avLst/>
          </a:prstGeom>
        </p:spPr>
      </p:pic>
    </p:spTree>
    <p:extLst>
      <p:ext uri="{BB962C8B-B14F-4D97-AF65-F5344CB8AC3E}">
        <p14:creationId xmlns:p14="http://schemas.microsoft.com/office/powerpoint/2010/main" val="205661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1FD9F-20A4-29D2-E0D2-71108BA21BF7}"/>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Business Understanding</a:t>
            </a:r>
          </a:p>
        </p:txBody>
      </p:sp>
      <p:sp>
        <p:nvSpPr>
          <p:cNvPr id="3" name="Content Placeholder 2">
            <a:extLst>
              <a:ext uri="{FF2B5EF4-FFF2-40B4-BE49-F238E27FC236}">
                <a16:creationId xmlns:a16="http://schemas.microsoft.com/office/drawing/2014/main" id="{3A342371-54F6-1704-1202-AB3AA873BAA5}"/>
              </a:ext>
            </a:extLst>
          </p:cNvPr>
          <p:cNvSpPr>
            <a:spLocks noGrp="1"/>
          </p:cNvSpPr>
          <p:nvPr>
            <p:ph idx="1"/>
          </p:nvPr>
        </p:nvSpPr>
        <p:spPr>
          <a:xfrm>
            <a:off x="1371599" y="2318197"/>
            <a:ext cx="9724031" cy="3683358"/>
          </a:xfrm>
        </p:spPr>
        <p:txBody>
          <a:bodyPr anchor="ctr">
            <a:normAutofit fontScale="92500" lnSpcReduction="20000"/>
          </a:bodyPr>
          <a:lstStyle/>
          <a:p>
            <a:r>
              <a:rPr lang="en-US" b="0" i="0">
                <a:solidFill>
                  <a:srgbClr val="000000"/>
                </a:solidFill>
                <a:effectLst/>
              </a:rPr>
              <a:t>Improving earnings forecast on sector ETFs using macroeconomic indicators.</a:t>
            </a:r>
          </a:p>
          <a:p>
            <a:endParaRPr lang="en-US">
              <a:solidFill>
                <a:srgbClr val="000000"/>
              </a:solidFill>
            </a:endParaRPr>
          </a:p>
          <a:p>
            <a:r>
              <a:rPr lang="en-US" b="0" i="0">
                <a:solidFill>
                  <a:srgbClr val="000000"/>
                </a:solidFill>
                <a:effectLst/>
              </a:rPr>
              <a:t>Forecasting earnings per </a:t>
            </a:r>
            <a:r>
              <a:rPr lang="en-US">
                <a:solidFill>
                  <a:srgbClr val="000000"/>
                </a:solidFill>
              </a:rPr>
              <a:t>s</a:t>
            </a:r>
            <a:r>
              <a:rPr lang="en-US" b="0" i="0">
                <a:solidFill>
                  <a:srgbClr val="000000"/>
                </a:solidFill>
                <a:effectLst/>
              </a:rPr>
              <a:t>hare using time-series modeling techniques.</a:t>
            </a:r>
            <a:endParaRPr lang="en-US" b="0" i="0">
              <a:solidFill>
                <a:srgbClr val="000000"/>
              </a:solidFill>
              <a:effectLst/>
              <a:cs typeface="Calibri"/>
            </a:endParaRPr>
          </a:p>
          <a:p>
            <a:endParaRPr lang="en-US">
              <a:solidFill>
                <a:srgbClr val="000000"/>
              </a:solidFill>
            </a:endParaRPr>
          </a:p>
          <a:p>
            <a:r>
              <a:rPr lang="en-US" b="0" i="0">
                <a:solidFill>
                  <a:srgbClr val="000000"/>
                </a:solidFill>
                <a:effectLst/>
              </a:rPr>
              <a:t>Explore the relationship between earnings and macro factors and compare it with analysts</a:t>
            </a:r>
            <a:r>
              <a:rPr lang="en-US">
                <a:solidFill>
                  <a:srgbClr val="000000"/>
                </a:solidFill>
              </a:rPr>
              <a:t>'</a:t>
            </a:r>
            <a:r>
              <a:rPr lang="en-US" b="0" i="0">
                <a:solidFill>
                  <a:srgbClr val="000000"/>
                </a:solidFill>
                <a:effectLst/>
              </a:rPr>
              <a:t> forecasts.</a:t>
            </a:r>
            <a:br>
              <a:rPr lang="en-US">
                <a:solidFill>
                  <a:srgbClr val="000000"/>
                </a:solidFill>
              </a:rPr>
            </a:br>
            <a:endParaRPr lang="en-US">
              <a:solidFill>
                <a:srgbClr val="000000"/>
              </a:solidFill>
            </a:endParaRPr>
          </a:p>
          <a:p>
            <a:r>
              <a:rPr lang="en-US"/>
              <a:t>How will </a:t>
            </a:r>
            <a:r>
              <a:rPr lang="en-US" b="1" i="1"/>
              <a:t>you</a:t>
            </a:r>
            <a:r>
              <a:rPr lang="en-US" b="1"/>
              <a:t> </a:t>
            </a:r>
            <a:r>
              <a:rPr lang="en-US"/>
              <a:t>use it? How will this help?</a:t>
            </a:r>
            <a:endParaRPr lang="en-US" b="1" i="1"/>
          </a:p>
        </p:txBody>
      </p:sp>
    </p:spTree>
    <p:extLst>
      <p:ext uri="{BB962C8B-B14F-4D97-AF65-F5344CB8AC3E}">
        <p14:creationId xmlns:p14="http://schemas.microsoft.com/office/powerpoint/2010/main" val="3934257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10;&#10;Description automatically generated">
            <a:extLst>
              <a:ext uri="{FF2B5EF4-FFF2-40B4-BE49-F238E27FC236}">
                <a16:creationId xmlns:a16="http://schemas.microsoft.com/office/drawing/2014/main" id="{A6597246-2A2C-7764-66C4-420E7731D685}"/>
              </a:ext>
            </a:extLst>
          </p:cNvPr>
          <p:cNvPicPr>
            <a:picLocks noChangeAspect="1"/>
          </p:cNvPicPr>
          <p:nvPr/>
        </p:nvPicPr>
        <p:blipFill>
          <a:blip r:embed="rId3"/>
          <a:stretch>
            <a:fillRect/>
          </a:stretch>
        </p:blipFill>
        <p:spPr>
          <a:xfrm>
            <a:off x="598100" y="1899946"/>
            <a:ext cx="11383991" cy="4711504"/>
          </a:xfrm>
          <a:prstGeom prst="rect">
            <a:avLst/>
          </a:prstGeom>
        </p:spPr>
      </p:pic>
      <p:sp>
        <p:nvSpPr>
          <p:cNvPr id="10" name="Title 1">
            <a:extLst>
              <a:ext uri="{FF2B5EF4-FFF2-40B4-BE49-F238E27FC236}">
                <a16:creationId xmlns:a16="http://schemas.microsoft.com/office/drawing/2014/main" id="{33E860B8-E022-AAFF-2E4A-C0AF0A95322D}"/>
              </a:ext>
            </a:extLst>
          </p:cNvPr>
          <p:cNvSpPr>
            <a:spLocks noGrp="1"/>
          </p:cNvSpPr>
          <p:nvPr>
            <p:ph type="title"/>
          </p:nvPr>
        </p:nvSpPr>
        <p:spPr>
          <a:xfrm>
            <a:off x="222141" y="538873"/>
            <a:ext cx="11982935" cy="1030515"/>
          </a:xfrm>
        </p:spPr>
        <p:txBody>
          <a:bodyPr vert="horz" lIns="91440" tIns="45720" rIns="91440" bIns="45720" rtlCol="0" anchor="ctr">
            <a:normAutofit/>
          </a:bodyPr>
          <a:lstStyle/>
          <a:p>
            <a:r>
              <a:rPr lang="en-US" sz="3200">
                <a:solidFill>
                  <a:srgbClr val="FFFFFF"/>
                </a:solidFill>
              </a:rPr>
              <a:t> Appendix: EPS Change against leading Indicators for Financials (EDA)</a:t>
            </a:r>
            <a:endParaRPr lang="en-US" sz="3200">
              <a:solidFill>
                <a:srgbClr val="FFFFFF"/>
              </a:solidFill>
              <a:ea typeface="Calibri Light"/>
              <a:cs typeface="Calibri Light"/>
            </a:endParaRPr>
          </a:p>
          <a:p>
            <a:endParaRPr lang="en-US" sz="3200">
              <a:solidFill>
                <a:srgbClr val="FFFFFF"/>
              </a:solidFill>
              <a:ea typeface="Calibri Light"/>
              <a:cs typeface="Calibri Light"/>
            </a:endParaRPr>
          </a:p>
        </p:txBody>
      </p:sp>
    </p:spTree>
    <p:extLst>
      <p:ext uri="{BB962C8B-B14F-4D97-AF65-F5344CB8AC3E}">
        <p14:creationId xmlns:p14="http://schemas.microsoft.com/office/powerpoint/2010/main" val="73171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338855" y="278535"/>
            <a:ext cx="11514285" cy="1033669"/>
          </a:xfrm>
        </p:spPr>
        <p:txBody>
          <a:bodyPr>
            <a:normAutofit/>
          </a:bodyPr>
          <a:lstStyle/>
          <a:p>
            <a:r>
              <a:rPr lang="en-US" sz="4000" b="1">
                <a:solidFill>
                  <a:srgbClr val="FFFFFF"/>
                </a:solidFill>
                <a:ea typeface="Calibri Light"/>
                <a:cs typeface="Calibri Light"/>
              </a:rPr>
              <a:t>Time – Series Linear Regression Modeling (Financial)</a:t>
            </a:r>
          </a:p>
        </p:txBody>
      </p:sp>
      <p:pic>
        <p:nvPicPr>
          <p:cNvPr id="5" name="Picture 5" descr="Chart, line chart&#10;&#10;Description automatically generated">
            <a:extLst>
              <a:ext uri="{FF2B5EF4-FFF2-40B4-BE49-F238E27FC236}">
                <a16:creationId xmlns:a16="http://schemas.microsoft.com/office/drawing/2014/main" id="{A18BD489-FB1A-6D85-AE91-4CE9997C383D}"/>
              </a:ext>
            </a:extLst>
          </p:cNvPr>
          <p:cNvPicPr>
            <a:picLocks noChangeAspect="1"/>
          </p:cNvPicPr>
          <p:nvPr/>
        </p:nvPicPr>
        <p:blipFill>
          <a:blip r:embed="rId3"/>
          <a:stretch>
            <a:fillRect/>
          </a:stretch>
        </p:blipFill>
        <p:spPr>
          <a:xfrm>
            <a:off x="2155" y="1592850"/>
            <a:ext cx="7744863" cy="4873698"/>
          </a:xfrm>
          <a:prstGeom prst="rect">
            <a:avLst/>
          </a:prstGeom>
        </p:spPr>
      </p:pic>
      <p:sp>
        <p:nvSpPr>
          <p:cNvPr id="4" name="Rectangle 3">
            <a:extLst>
              <a:ext uri="{FF2B5EF4-FFF2-40B4-BE49-F238E27FC236}">
                <a16:creationId xmlns:a16="http://schemas.microsoft.com/office/drawing/2014/main" id="{14FB5AA9-764A-2DC5-52A6-7578AE265A89}"/>
              </a:ext>
            </a:extLst>
          </p:cNvPr>
          <p:cNvSpPr/>
          <p:nvPr/>
        </p:nvSpPr>
        <p:spPr>
          <a:xfrm>
            <a:off x="9298781" y="3080742"/>
            <a:ext cx="2166936" cy="1952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cs typeface="Calibri"/>
              </a:rPr>
              <a:t>US TREASURY 10YR BONDS</a:t>
            </a:r>
          </a:p>
        </p:txBody>
      </p:sp>
      <p:sp>
        <p:nvSpPr>
          <p:cNvPr id="7" name="TextBox 6">
            <a:extLst>
              <a:ext uri="{FF2B5EF4-FFF2-40B4-BE49-F238E27FC236}">
                <a16:creationId xmlns:a16="http://schemas.microsoft.com/office/drawing/2014/main" id="{A5F1853E-4A8C-A8A7-A990-04A7F0C6984F}"/>
              </a:ext>
            </a:extLst>
          </p:cNvPr>
          <p:cNvSpPr txBox="1"/>
          <p:nvPr/>
        </p:nvSpPr>
        <p:spPr>
          <a:xfrm>
            <a:off x="9300269" y="1841004"/>
            <a:ext cx="2210097"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LEADING INDICATORS USED</a:t>
            </a:r>
            <a:r>
              <a:rPr lang="en-US" sz="2400" b="1">
                <a:cs typeface="Calibri"/>
              </a:rPr>
              <a:t> to model</a:t>
            </a:r>
          </a:p>
        </p:txBody>
      </p:sp>
      <p:sp>
        <p:nvSpPr>
          <p:cNvPr id="3" name="TextBox 2">
            <a:extLst>
              <a:ext uri="{FF2B5EF4-FFF2-40B4-BE49-F238E27FC236}">
                <a16:creationId xmlns:a16="http://schemas.microsoft.com/office/drawing/2014/main" id="{D5399990-42A8-6BDA-EE41-44D621898E37}"/>
              </a:ext>
            </a:extLst>
          </p:cNvPr>
          <p:cNvSpPr txBox="1"/>
          <p:nvPr/>
        </p:nvSpPr>
        <p:spPr>
          <a:xfrm>
            <a:off x="7802427" y="5419563"/>
            <a:ext cx="39520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Used only one macro variable  in our data because it was the only  leading indicator that had a significant impact on our dependent variable.</a:t>
            </a:r>
            <a:endParaRPr lang="en-US"/>
          </a:p>
        </p:txBody>
      </p:sp>
    </p:spTree>
    <p:extLst>
      <p:ext uri="{BB962C8B-B14F-4D97-AF65-F5344CB8AC3E}">
        <p14:creationId xmlns:p14="http://schemas.microsoft.com/office/powerpoint/2010/main" val="3197386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030CE8B-2B3E-6D43-6B5F-758000EFC38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solidFill>
                  <a:srgbClr val="FFFFFF"/>
                </a:solidFill>
                <a:latin typeface="+mj-lt"/>
                <a:ea typeface="+mj-ea"/>
                <a:cs typeface="+mj-cs"/>
              </a:rPr>
              <a:t>Appendix: </a:t>
            </a:r>
            <a:r>
              <a:rPr lang="en-US" sz="4000">
                <a:solidFill>
                  <a:srgbClr val="FFFFFF"/>
                </a:solidFill>
              </a:rPr>
              <a:t>Financials </a:t>
            </a:r>
            <a:r>
              <a:rPr lang="en-US" sz="4000" kern="1200">
                <a:solidFill>
                  <a:srgbClr val="FFFFFF"/>
                </a:solidFill>
                <a:latin typeface="+mj-lt"/>
                <a:ea typeface="+mj-ea"/>
                <a:cs typeface="+mj-cs"/>
              </a:rPr>
              <a:t>(Modeling)</a:t>
            </a:r>
          </a:p>
        </p:txBody>
      </p:sp>
      <p:graphicFrame>
        <p:nvGraphicFramePr>
          <p:cNvPr id="3" name="Table 2">
            <a:extLst>
              <a:ext uri="{FF2B5EF4-FFF2-40B4-BE49-F238E27FC236}">
                <a16:creationId xmlns:a16="http://schemas.microsoft.com/office/drawing/2014/main" id="{214E8B60-810C-9E9B-92B2-1E171298E531}"/>
              </a:ext>
            </a:extLst>
          </p:cNvPr>
          <p:cNvGraphicFramePr>
            <a:graphicFrameLocks noGrp="1"/>
          </p:cNvGraphicFramePr>
          <p:nvPr>
            <p:extLst>
              <p:ext uri="{D42A27DB-BD31-4B8C-83A1-F6EECF244321}">
                <p14:modId xmlns:p14="http://schemas.microsoft.com/office/powerpoint/2010/main" val="142335972"/>
              </p:ext>
            </p:extLst>
          </p:nvPr>
        </p:nvGraphicFramePr>
        <p:xfrm>
          <a:off x="503207" y="2228490"/>
          <a:ext cx="7189410" cy="1097280"/>
        </p:xfrm>
        <a:graphic>
          <a:graphicData uri="http://schemas.openxmlformats.org/drawingml/2006/table">
            <a:tbl>
              <a:tblPr firstRow="1" bandRow="1">
                <a:tableStyleId>{5C22544A-7EE6-4342-B048-85BDC9FD1C3A}</a:tableStyleId>
              </a:tblPr>
              <a:tblGrid>
                <a:gridCol w="718941">
                  <a:extLst>
                    <a:ext uri="{9D8B030D-6E8A-4147-A177-3AD203B41FA5}">
                      <a16:colId xmlns:a16="http://schemas.microsoft.com/office/drawing/2014/main" val="2648449491"/>
                    </a:ext>
                  </a:extLst>
                </a:gridCol>
                <a:gridCol w="718941">
                  <a:extLst>
                    <a:ext uri="{9D8B030D-6E8A-4147-A177-3AD203B41FA5}">
                      <a16:colId xmlns:a16="http://schemas.microsoft.com/office/drawing/2014/main" val="615225803"/>
                    </a:ext>
                  </a:extLst>
                </a:gridCol>
                <a:gridCol w="718941">
                  <a:extLst>
                    <a:ext uri="{9D8B030D-6E8A-4147-A177-3AD203B41FA5}">
                      <a16:colId xmlns:a16="http://schemas.microsoft.com/office/drawing/2014/main" val="2534165671"/>
                    </a:ext>
                  </a:extLst>
                </a:gridCol>
                <a:gridCol w="718941">
                  <a:extLst>
                    <a:ext uri="{9D8B030D-6E8A-4147-A177-3AD203B41FA5}">
                      <a16:colId xmlns:a16="http://schemas.microsoft.com/office/drawing/2014/main" val="2694164166"/>
                    </a:ext>
                  </a:extLst>
                </a:gridCol>
                <a:gridCol w="718941">
                  <a:extLst>
                    <a:ext uri="{9D8B030D-6E8A-4147-A177-3AD203B41FA5}">
                      <a16:colId xmlns:a16="http://schemas.microsoft.com/office/drawing/2014/main" val="945046335"/>
                    </a:ext>
                  </a:extLst>
                </a:gridCol>
                <a:gridCol w="718941">
                  <a:extLst>
                    <a:ext uri="{9D8B030D-6E8A-4147-A177-3AD203B41FA5}">
                      <a16:colId xmlns:a16="http://schemas.microsoft.com/office/drawing/2014/main" val="3964933078"/>
                    </a:ext>
                  </a:extLst>
                </a:gridCol>
                <a:gridCol w="718941">
                  <a:extLst>
                    <a:ext uri="{9D8B030D-6E8A-4147-A177-3AD203B41FA5}">
                      <a16:colId xmlns:a16="http://schemas.microsoft.com/office/drawing/2014/main" val="2609408684"/>
                    </a:ext>
                  </a:extLst>
                </a:gridCol>
                <a:gridCol w="718941">
                  <a:extLst>
                    <a:ext uri="{9D8B030D-6E8A-4147-A177-3AD203B41FA5}">
                      <a16:colId xmlns:a16="http://schemas.microsoft.com/office/drawing/2014/main" val="3588959178"/>
                    </a:ext>
                  </a:extLst>
                </a:gridCol>
                <a:gridCol w="718941">
                  <a:extLst>
                    <a:ext uri="{9D8B030D-6E8A-4147-A177-3AD203B41FA5}">
                      <a16:colId xmlns:a16="http://schemas.microsoft.com/office/drawing/2014/main" val="99349978"/>
                    </a:ext>
                  </a:extLst>
                </a:gridCol>
                <a:gridCol w="718941">
                  <a:extLst>
                    <a:ext uri="{9D8B030D-6E8A-4147-A177-3AD203B41FA5}">
                      <a16:colId xmlns:a16="http://schemas.microsoft.com/office/drawing/2014/main" val="2473771452"/>
                    </a:ext>
                  </a:extLst>
                </a:gridCol>
              </a:tblGrid>
              <a:tr h="0">
                <a:tc gridSpan="10">
                  <a:txBody>
                    <a:bodyPr/>
                    <a:lstStyle/>
                    <a:p>
                      <a:r>
                        <a:rPr lang="en-IN">
                          <a:effectLst/>
                        </a:rPr>
                        <a:t>With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2954491"/>
                  </a:ext>
                </a:extLst>
              </a:tr>
              <a:tr h="0">
                <a:tc gridSpan="5">
                  <a:txBody>
                    <a:bodyPr/>
                    <a:lstStyle/>
                    <a:p>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05647006"/>
                  </a:ext>
                </a:extLst>
              </a:tr>
              <a:tr h="0">
                <a:tc>
                  <a:txBody>
                    <a:bodyPr/>
                    <a:lstStyle/>
                    <a:p>
                      <a:r>
                        <a:rPr lang="en-US">
                          <a:effectLst/>
                        </a:rPr>
                        <a:t>CV​</a:t>
                      </a:r>
                    </a:p>
                  </a:txBody>
                  <a:tcPr marL="0" marR="0" marT="0" marB="0" anchor="ctr"/>
                </a:tc>
                <a:tc>
                  <a:txBody>
                    <a:bodyPr/>
                    <a:lstStyle/>
                    <a:p>
                      <a:r>
                        <a:rPr lang="en-US">
                          <a:effectLst/>
                        </a:rPr>
                        <a:t>AIC​</a:t>
                      </a:r>
                    </a:p>
                  </a:txBody>
                  <a:tcPr marL="0" marR="0" marT="0" marB="0" anchor="ctr"/>
                </a:tc>
                <a:tc>
                  <a:txBody>
                    <a:bodyPr/>
                    <a:lstStyle/>
                    <a:p>
                      <a:r>
                        <a:rPr lang="en-US">
                          <a:effectLst/>
                        </a:rPr>
                        <a:t>AICc​</a:t>
                      </a:r>
                    </a:p>
                  </a:txBody>
                  <a:tcPr marL="0" marR="0" marT="0" marB="0" anchor="ctr"/>
                </a:tc>
                <a:tc>
                  <a:txBody>
                    <a:bodyPr/>
                    <a:lstStyle/>
                    <a:p>
                      <a:r>
                        <a:rPr lang="en-US">
                          <a:effectLst/>
                        </a:rPr>
                        <a:t>BIC​</a:t>
                      </a:r>
                    </a:p>
                  </a:txBody>
                  <a:tcPr marL="0" marR="0" marT="0" marB="0" anchor="ctr"/>
                </a:tc>
                <a:tc>
                  <a:txBody>
                    <a:bodyPr/>
                    <a:lstStyle/>
                    <a:p>
                      <a:r>
                        <a:rPr lang="en-US">
                          <a:effectLst/>
                        </a:rPr>
                        <a:t>AdjR2​</a:t>
                      </a:r>
                    </a:p>
                  </a:txBody>
                  <a:tcPr marL="0" marR="0" marT="0" marB="0" anchor="ctr"/>
                </a:tc>
                <a:tc>
                  <a:txBody>
                    <a:bodyPr/>
                    <a:lstStyle/>
                    <a:p>
                      <a:r>
                        <a:rPr lang="en-US">
                          <a:effectLst/>
                        </a:rPr>
                        <a:t>ME​</a:t>
                      </a:r>
                    </a:p>
                  </a:txBody>
                  <a:tcPr marL="0" marR="0" marT="0" marB="0" anchor="ctr"/>
                </a:tc>
                <a:tc>
                  <a:txBody>
                    <a:bodyPr/>
                    <a:lstStyle/>
                    <a:p>
                      <a:r>
                        <a:rPr lang="en-US">
                          <a:effectLst/>
                        </a:rPr>
                        <a:t>RMSE​</a:t>
                      </a:r>
                    </a:p>
                  </a:txBody>
                  <a:tcPr marL="0" marR="0" marT="0" marB="0" anchor="ctr"/>
                </a:tc>
                <a:tc>
                  <a:txBody>
                    <a:bodyPr/>
                    <a:lstStyle/>
                    <a:p>
                      <a:r>
                        <a:rPr lang="en-US">
                          <a:effectLst/>
                        </a:rPr>
                        <a:t>MAE​</a:t>
                      </a:r>
                    </a:p>
                  </a:txBody>
                  <a:tcPr marL="0" marR="0" marT="0" marB="0" anchor="ctr"/>
                </a:tc>
                <a:tc>
                  <a:txBody>
                    <a:bodyPr/>
                    <a:lstStyle/>
                    <a:p>
                      <a:r>
                        <a:rPr lang="en-US">
                          <a:effectLst/>
                        </a:rPr>
                        <a:t>MPE​</a:t>
                      </a:r>
                    </a:p>
                  </a:txBody>
                  <a:tcPr marL="0" marR="0" marT="0" marB="0" anchor="ctr"/>
                </a:tc>
                <a:tc>
                  <a:txBody>
                    <a:bodyPr/>
                    <a:lstStyle/>
                    <a:p>
                      <a:r>
                        <a:rPr lang="en-US">
                          <a:effectLst/>
                        </a:rPr>
                        <a:t>MAPE​</a:t>
                      </a:r>
                    </a:p>
                  </a:txBody>
                  <a:tcPr marL="0" marR="0" marT="0" marB="0" anchor="ctr"/>
                </a:tc>
                <a:extLst>
                  <a:ext uri="{0D108BD9-81ED-4DB2-BD59-A6C34878D82A}">
                    <a16:rowId xmlns:a16="http://schemas.microsoft.com/office/drawing/2014/main" val="87722838"/>
                  </a:ext>
                </a:extLst>
              </a:tr>
              <a:tr h="0">
                <a:tc>
                  <a:txBody>
                    <a:bodyPr/>
                    <a:lstStyle/>
                    <a:p>
                      <a:r>
                        <a:rPr lang="en-IN">
                          <a:effectLst/>
                        </a:rPr>
                        <a:t>6.591​</a:t>
                      </a:r>
                    </a:p>
                  </a:txBody>
                  <a:tcPr marL="0" marR="0" marT="0" marB="0" anchor="ctr"/>
                </a:tc>
                <a:tc>
                  <a:txBody>
                    <a:bodyPr/>
                    <a:lstStyle/>
                    <a:p>
                      <a:r>
                        <a:rPr lang="en-IN">
                          <a:effectLst/>
                        </a:rPr>
                        <a:t>1.818​</a:t>
                      </a:r>
                    </a:p>
                  </a:txBody>
                  <a:tcPr marL="0" marR="0" marT="0" marB="0" anchor="ctr"/>
                </a:tc>
                <a:tc>
                  <a:txBody>
                    <a:bodyPr/>
                    <a:lstStyle/>
                    <a:p>
                      <a:r>
                        <a:rPr lang="en-IN">
                          <a:effectLst/>
                        </a:rPr>
                        <a:t>6.818​</a:t>
                      </a:r>
                    </a:p>
                  </a:txBody>
                  <a:tcPr marL="0" marR="0" marT="0" marB="0" anchor="ctr"/>
                </a:tc>
                <a:tc>
                  <a:txBody>
                    <a:bodyPr/>
                    <a:lstStyle/>
                    <a:p>
                      <a:r>
                        <a:rPr lang="en-IN">
                          <a:effectLst/>
                        </a:rPr>
                        <a:t>6.270​</a:t>
                      </a:r>
                    </a:p>
                  </a:txBody>
                  <a:tcPr marL="0" marR="0" marT="0" marB="0" anchor="ctr"/>
                </a:tc>
                <a:tc>
                  <a:txBody>
                    <a:bodyPr/>
                    <a:lstStyle/>
                    <a:p>
                      <a:r>
                        <a:rPr lang="en-IN">
                          <a:effectLst/>
                        </a:rPr>
                        <a:t>0.857​</a:t>
                      </a:r>
                    </a:p>
                  </a:txBody>
                  <a:tcPr marL="0" marR="0" marT="0" marB="0" anchor="ctr"/>
                </a:tc>
                <a:tc>
                  <a:txBody>
                    <a:bodyPr/>
                    <a:lstStyle/>
                    <a:p>
                      <a:r>
                        <a:rPr lang="en-IN">
                          <a:effectLst/>
                        </a:rPr>
                        <a:t>0.802​</a:t>
                      </a:r>
                    </a:p>
                  </a:txBody>
                  <a:tcPr marL="0" marR="0" marT="0" marB="0" anchor="ctr"/>
                </a:tc>
                <a:tc>
                  <a:txBody>
                    <a:bodyPr/>
                    <a:lstStyle/>
                    <a:p>
                      <a:r>
                        <a:rPr lang="en-IN">
                          <a:effectLst/>
                        </a:rPr>
                        <a:t>0.926​</a:t>
                      </a:r>
                    </a:p>
                  </a:txBody>
                  <a:tcPr marL="0" marR="0" marT="0" marB="0" anchor="ctr"/>
                </a:tc>
                <a:tc>
                  <a:txBody>
                    <a:bodyPr/>
                    <a:lstStyle/>
                    <a:p>
                      <a:r>
                        <a:rPr lang="en-IN">
                          <a:effectLst/>
                        </a:rPr>
                        <a:t>0.802​</a:t>
                      </a:r>
                    </a:p>
                  </a:txBody>
                  <a:tcPr marL="0" marR="0" marT="0" marB="0" anchor="ctr"/>
                </a:tc>
                <a:tc>
                  <a:txBody>
                    <a:bodyPr/>
                    <a:lstStyle/>
                    <a:p>
                      <a:r>
                        <a:rPr lang="en-IN">
                          <a:effectLst/>
                        </a:rPr>
                        <a:t>33.316​</a:t>
                      </a:r>
                    </a:p>
                  </a:txBody>
                  <a:tcPr marL="0" marR="0" marT="0" marB="0" anchor="ctr"/>
                </a:tc>
                <a:tc>
                  <a:txBody>
                    <a:bodyPr/>
                    <a:lstStyle/>
                    <a:p>
                      <a:r>
                        <a:rPr lang="en-IN">
                          <a:effectLst/>
                        </a:rPr>
                        <a:t>33.316​</a:t>
                      </a:r>
                    </a:p>
                  </a:txBody>
                  <a:tcPr marL="0" marR="0" marT="0" marB="0" anchor="ctr"/>
                </a:tc>
                <a:extLst>
                  <a:ext uri="{0D108BD9-81ED-4DB2-BD59-A6C34878D82A}">
                    <a16:rowId xmlns:a16="http://schemas.microsoft.com/office/drawing/2014/main" val="2174379949"/>
                  </a:ext>
                </a:extLst>
              </a:tr>
            </a:tbl>
          </a:graphicData>
        </a:graphic>
      </p:graphicFrame>
      <p:graphicFrame>
        <p:nvGraphicFramePr>
          <p:cNvPr id="6" name="Table 5">
            <a:extLst>
              <a:ext uri="{FF2B5EF4-FFF2-40B4-BE49-F238E27FC236}">
                <a16:creationId xmlns:a16="http://schemas.microsoft.com/office/drawing/2014/main" id="{2B15D0CD-6C17-00E6-6E5D-D24D90B0D97F}"/>
              </a:ext>
            </a:extLst>
          </p:cNvPr>
          <p:cNvGraphicFramePr>
            <a:graphicFrameLocks noGrp="1"/>
          </p:cNvGraphicFramePr>
          <p:nvPr>
            <p:extLst>
              <p:ext uri="{D42A27DB-BD31-4B8C-83A1-F6EECF244321}">
                <p14:modId xmlns:p14="http://schemas.microsoft.com/office/powerpoint/2010/main" val="612064988"/>
              </p:ext>
            </p:extLst>
          </p:nvPr>
        </p:nvGraphicFramePr>
        <p:xfrm>
          <a:off x="589472" y="4072531"/>
          <a:ext cx="7164390" cy="1664806"/>
        </p:xfrm>
        <a:graphic>
          <a:graphicData uri="http://schemas.openxmlformats.org/drawingml/2006/table">
            <a:tbl>
              <a:tblPr firstRow="1" bandRow="1">
                <a:tableStyleId>{5C22544A-7EE6-4342-B048-85BDC9FD1C3A}</a:tableStyleId>
              </a:tblPr>
              <a:tblGrid>
                <a:gridCol w="716439">
                  <a:extLst>
                    <a:ext uri="{9D8B030D-6E8A-4147-A177-3AD203B41FA5}">
                      <a16:colId xmlns:a16="http://schemas.microsoft.com/office/drawing/2014/main" val="3097781656"/>
                    </a:ext>
                  </a:extLst>
                </a:gridCol>
                <a:gridCol w="716439">
                  <a:extLst>
                    <a:ext uri="{9D8B030D-6E8A-4147-A177-3AD203B41FA5}">
                      <a16:colId xmlns:a16="http://schemas.microsoft.com/office/drawing/2014/main" val="934579385"/>
                    </a:ext>
                  </a:extLst>
                </a:gridCol>
                <a:gridCol w="716439">
                  <a:extLst>
                    <a:ext uri="{9D8B030D-6E8A-4147-A177-3AD203B41FA5}">
                      <a16:colId xmlns:a16="http://schemas.microsoft.com/office/drawing/2014/main" val="3847866906"/>
                    </a:ext>
                  </a:extLst>
                </a:gridCol>
                <a:gridCol w="716439">
                  <a:extLst>
                    <a:ext uri="{9D8B030D-6E8A-4147-A177-3AD203B41FA5}">
                      <a16:colId xmlns:a16="http://schemas.microsoft.com/office/drawing/2014/main" val="2892906379"/>
                    </a:ext>
                  </a:extLst>
                </a:gridCol>
                <a:gridCol w="716439">
                  <a:extLst>
                    <a:ext uri="{9D8B030D-6E8A-4147-A177-3AD203B41FA5}">
                      <a16:colId xmlns:a16="http://schemas.microsoft.com/office/drawing/2014/main" val="1603328643"/>
                    </a:ext>
                  </a:extLst>
                </a:gridCol>
                <a:gridCol w="716439">
                  <a:extLst>
                    <a:ext uri="{9D8B030D-6E8A-4147-A177-3AD203B41FA5}">
                      <a16:colId xmlns:a16="http://schemas.microsoft.com/office/drawing/2014/main" val="1763780622"/>
                    </a:ext>
                  </a:extLst>
                </a:gridCol>
                <a:gridCol w="716439">
                  <a:extLst>
                    <a:ext uri="{9D8B030D-6E8A-4147-A177-3AD203B41FA5}">
                      <a16:colId xmlns:a16="http://schemas.microsoft.com/office/drawing/2014/main" val="2227425745"/>
                    </a:ext>
                  </a:extLst>
                </a:gridCol>
                <a:gridCol w="716439">
                  <a:extLst>
                    <a:ext uri="{9D8B030D-6E8A-4147-A177-3AD203B41FA5}">
                      <a16:colId xmlns:a16="http://schemas.microsoft.com/office/drawing/2014/main" val="2656102834"/>
                    </a:ext>
                  </a:extLst>
                </a:gridCol>
                <a:gridCol w="716439">
                  <a:extLst>
                    <a:ext uri="{9D8B030D-6E8A-4147-A177-3AD203B41FA5}">
                      <a16:colId xmlns:a16="http://schemas.microsoft.com/office/drawing/2014/main" val="798857211"/>
                    </a:ext>
                  </a:extLst>
                </a:gridCol>
                <a:gridCol w="716439">
                  <a:extLst>
                    <a:ext uri="{9D8B030D-6E8A-4147-A177-3AD203B41FA5}">
                      <a16:colId xmlns:a16="http://schemas.microsoft.com/office/drawing/2014/main" val="2652872849"/>
                    </a:ext>
                  </a:extLst>
                </a:gridCol>
              </a:tblGrid>
              <a:tr h="277468">
                <a:tc gridSpan="10">
                  <a:txBody>
                    <a:bodyPr/>
                    <a:lstStyle/>
                    <a:p>
                      <a:r>
                        <a:rPr lang="en-IN">
                          <a:effectLst/>
                        </a:rPr>
                        <a:t>Without Macro​</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6732135"/>
                  </a:ext>
                </a:extLst>
              </a:tr>
              <a:tr h="277468">
                <a:tc gridSpan="5">
                  <a:txBody>
                    <a:bodyPr/>
                    <a:lstStyle/>
                    <a:p>
                      <a:r>
                        <a:rPr lang="en-IN">
                          <a:effectLst/>
                        </a:rPr>
                        <a:t>In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r>
                        <a:rPr lang="en-IN">
                          <a:effectLst/>
                        </a:rPr>
                        <a:t>Out of Sample Accuracy​</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3316907"/>
                  </a:ext>
                </a:extLst>
              </a:tr>
              <a:tr h="277468">
                <a:tc>
                  <a:txBody>
                    <a:bodyPr/>
                    <a:lstStyle/>
                    <a:p>
                      <a:r>
                        <a:rPr lang="en-US">
                          <a:effectLst/>
                        </a:rPr>
                        <a:t>CV​</a:t>
                      </a:r>
                    </a:p>
                  </a:txBody>
                  <a:tcPr marL="0" marR="0" marT="0" marB="0" anchor="ctr"/>
                </a:tc>
                <a:tc>
                  <a:txBody>
                    <a:bodyPr/>
                    <a:lstStyle/>
                    <a:p>
                      <a:r>
                        <a:rPr lang="en-US">
                          <a:effectLst/>
                        </a:rPr>
                        <a:t>AIC​</a:t>
                      </a:r>
                    </a:p>
                  </a:txBody>
                  <a:tcPr marL="0" marR="0" marT="0" marB="0" anchor="ctr"/>
                </a:tc>
                <a:tc>
                  <a:txBody>
                    <a:bodyPr/>
                    <a:lstStyle/>
                    <a:p>
                      <a:r>
                        <a:rPr lang="en-US">
                          <a:effectLst/>
                        </a:rPr>
                        <a:t>AICc​</a:t>
                      </a:r>
                    </a:p>
                  </a:txBody>
                  <a:tcPr marL="0" marR="0" marT="0" marB="0" anchor="ctr"/>
                </a:tc>
                <a:tc>
                  <a:txBody>
                    <a:bodyPr/>
                    <a:lstStyle/>
                    <a:p>
                      <a:r>
                        <a:rPr lang="en-US">
                          <a:effectLst/>
                        </a:rPr>
                        <a:t>BIC​</a:t>
                      </a:r>
                    </a:p>
                  </a:txBody>
                  <a:tcPr marL="0" marR="0" marT="0" marB="0" anchor="ctr"/>
                </a:tc>
                <a:tc>
                  <a:txBody>
                    <a:bodyPr/>
                    <a:lstStyle/>
                    <a:p>
                      <a:r>
                        <a:rPr lang="en-US">
                          <a:effectLst/>
                        </a:rPr>
                        <a:t>AdjR2​</a:t>
                      </a:r>
                    </a:p>
                  </a:txBody>
                  <a:tcPr marL="0" marR="0" marT="0" marB="0" anchor="ctr"/>
                </a:tc>
                <a:tc>
                  <a:txBody>
                    <a:bodyPr/>
                    <a:lstStyle/>
                    <a:p>
                      <a:r>
                        <a:rPr lang="en-US">
                          <a:effectLst/>
                        </a:rPr>
                        <a:t>ME​</a:t>
                      </a:r>
                    </a:p>
                  </a:txBody>
                  <a:tcPr marL="0" marR="0" marT="0" marB="0" anchor="ctr"/>
                </a:tc>
                <a:tc>
                  <a:txBody>
                    <a:bodyPr/>
                    <a:lstStyle/>
                    <a:p>
                      <a:r>
                        <a:rPr lang="en-US">
                          <a:effectLst/>
                        </a:rPr>
                        <a:t>RMSE​</a:t>
                      </a:r>
                    </a:p>
                  </a:txBody>
                  <a:tcPr marL="0" marR="0" marT="0" marB="0" anchor="ctr"/>
                </a:tc>
                <a:tc>
                  <a:txBody>
                    <a:bodyPr/>
                    <a:lstStyle/>
                    <a:p>
                      <a:r>
                        <a:rPr lang="en-US">
                          <a:effectLst/>
                        </a:rPr>
                        <a:t>MAE​</a:t>
                      </a:r>
                    </a:p>
                  </a:txBody>
                  <a:tcPr marL="0" marR="0" marT="0" marB="0" anchor="ctr"/>
                </a:tc>
                <a:tc>
                  <a:txBody>
                    <a:bodyPr/>
                    <a:lstStyle/>
                    <a:p>
                      <a:r>
                        <a:rPr lang="en-US">
                          <a:effectLst/>
                        </a:rPr>
                        <a:t>MPE​</a:t>
                      </a:r>
                    </a:p>
                  </a:txBody>
                  <a:tcPr marL="0" marR="0" marT="0" marB="0" anchor="ctr"/>
                </a:tc>
                <a:tc>
                  <a:txBody>
                    <a:bodyPr/>
                    <a:lstStyle/>
                    <a:p>
                      <a:r>
                        <a:rPr lang="en-US">
                          <a:effectLst/>
                        </a:rPr>
                        <a:t>MAPE​</a:t>
                      </a:r>
                    </a:p>
                  </a:txBody>
                  <a:tcPr marL="0" marR="0" marT="0" marB="0" anchor="ctr"/>
                </a:tc>
                <a:extLst>
                  <a:ext uri="{0D108BD9-81ED-4DB2-BD59-A6C34878D82A}">
                    <a16:rowId xmlns:a16="http://schemas.microsoft.com/office/drawing/2014/main" val="2321028113"/>
                  </a:ext>
                </a:extLst>
              </a:tr>
              <a:tr h="832402">
                <a:tc>
                  <a:txBody>
                    <a:bodyPr/>
                    <a:lstStyle/>
                    <a:p>
                      <a:r>
                        <a:rPr lang="en-IN">
                          <a:effectLst/>
                        </a:rPr>
                        <a:t>6.535​</a:t>
                      </a:r>
                    </a:p>
                  </a:txBody>
                  <a:tcPr marL="0" marR="0" marT="0" marB="0" anchor="ctr"/>
                </a:tc>
                <a:tc>
                  <a:txBody>
                    <a:bodyPr/>
                    <a:lstStyle/>
                    <a:p>
                      <a:r>
                        <a:rPr lang="en-IN">
                          <a:effectLst/>
                        </a:rPr>
                        <a:t>0.712​</a:t>
                      </a:r>
                    </a:p>
                  </a:txBody>
                  <a:tcPr marL="0" marR="0" marT="0" marB="0" anchor="ctr"/>
                </a:tc>
                <a:tc>
                  <a:txBody>
                    <a:bodyPr/>
                    <a:lstStyle/>
                    <a:p>
                      <a:r>
                        <a:rPr lang="en-IN">
                          <a:effectLst/>
                        </a:rPr>
                        <a:t>3.789​</a:t>
                      </a:r>
                    </a:p>
                  </a:txBody>
                  <a:tcPr marL="0" marR="0" marT="0" marB="0" anchor="ctr"/>
                </a:tc>
                <a:tc>
                  <a:txBody>
                    <a:bodyPr/>
                    <a:lstStyle/>
                    <a:p>
                      <a:r>
                        <a:rPr lang="en-IN">
                          <a:effectLst/>
                        </a:rPr>
                        <a:t>4.273​</a:t>
                      </a:r>
                    </a:p>
                  </a:txBody>
                  <a:tcPr marL="0" marR="0" marT="0" marB="0" anchor="ctr"/>
                </a:tc>
                <a:tc>
                  <a:txBody>
                    <a:bodyPr/>
                    <a:lstStyle/>
                    <a:p>
                      <a:r>
                        <a:rPr lang="en-IN">
                          <a:effectLst/>
                        </a:rPr>
                        <a:t>0.860​</a:t>
                      </a:r>
                    </a:p>
                  </a:txBody>
                  <a:tcPr marL="0" marR="0" marT="0" marB="0" anchor="ctr"/>
                </a:tc>
                <a:tc>
                  <a:txBody>
                    <a:bodyPr/>
                    <a:lstStyle/>
                    <a:p>
                      <a:r>
                        <a:rPr lang="en-IN">
                          <a:effectLst/>
                        </a:rPr>
                        <a:t>-1.160​</a:t>
                      </a:r>
                    </a:p>
                  </a:txBody>
                  <a:tcPr marL="0" marR="0" marT="0" marB="0" anchor="ctr"/>
                </a:tc>
                <a:tc>
                  <a:txBody>
                    <a:bodyPr/>
                    <a:lstStyle/>
                    <a:p>
                      <a:r>
                        <a:rPr lang="en-IN">
                          <a:effectLst/>
                        </a:rPr>
                        <a:t>1.358​</a:t>
                      </a:r>
                    </a:p>
                  </a:txBody>
                  <a:tcPr marL="0" marR="0" marT="0" marB="0" anchor="ctr"/>
                </a:tc>
                <a:tc>
                  <a:txBody>
                    <a:bodyPr/>
                    <a:lstStyle/>
                    <a:p>
                      <a:r>
                        <a:rPr lang="en-IN">
                          <a:effectLst/>
                        </a:rPr>
                        <a:t>1.160​</a:t>
                      </a:r>
                    </a:p>
                  </a:txBody>
                  <a:tcPr marL="0" marR="0" marT="0" marB="0" anchor="ctr"/>
                </a:tc>
                <a:tc>
                  <a:txBody>
                    <a:bodyPr/>
                    <a:lstStyle/>
                    <a:p>
                      <a:r>
                        <a:rPr lang="en-IN">
                          <a:effectLst/>
                        </a:rPr>
                        <a:t>-46.698​</a:t>
                      </a:r>
                    </a:p>
                  </a:txBody>
                  <a:tcPr marL="0" marR="0" marT="0" marB="0" anchor="ctr"/>
                </a:tc>
                <a:tc>
                  <a:txBody>
                    <a:bodyPr/>
                    <a:lstStyle/>
                    <a:p>
                      <a:r>
                        <a:rPr lang="en-IN">
                          <a:effectLst/>
                        </a:rPr>
                        <a:t>46.698​</a:t>
                      </a:r>
                    </a:p>
                  </a:txBody>
                  <a:tcPr marL="0" marR="0" marT="0" marB="0" anchor="ctr"/>
                </a:tc>
                <a:extLst>
                  <a:ext uri="{0D108BD9-81ED-4DB2-BD59-A6C34878D82A}">
                    <a16:rowId xmlns:a16="http://schemas.microsoft.com/office/drawing/2014/main" val="3470393525"/>
                  </a:ext>
                </a:extLst>
              </a:tr>
            </a:tbl>
          </a:graphicData>
        </a:graphic>
      </p:graphicFrame>
      <p:graphicFrame>
        <p:nvGraphicFramePr>
          <p:cNvPr id="9" name="Table 8">
            <a:extLst>
              <a:ext uri="{FF2B5EF4-FFF2-40B4-BE49-F238E27FC236}">
                <a16:creationId xmlns:a16="http://schemas.microsoft.com/office/drawing/2014/main" id="{497A0D14-CB36-E82A-E5EF-B0221F9011BC}"/>
              </a:ext>
            </a:extLst>
          </p:cNvPr>
          <p:cNvGraphicFramePr>
            <a:graphicFrameLocks noGrp="1"/>
          </p:cNvGraphicFramePr>
          <p:nvPr>
            <p:extLst>
              <p:ext uri="{D42A27DB-BD31-4B8C-83A1-F6EECF244321}">
                <p14:modId xmlns:p14="http://schemas.microsoft.com/office/powerpoint/2010/main" val="599923149"/>
              </p:ext>
            </p:extLst>
          </p:nvPr>
        </p:nvGraphicFramePr>
        <p:xfrm>
          <a:off x="8080075" y="3318294"/>
          <a:ext cx="3594510" cy="1416325"/>
        </p:xfrm>
        <a:graphic>
          <a:graphicData uri="http://schemas.openxmlformats.org/drawingml/2006/table">
            <a:tbl>
              <a:tblPr firstRow="1" bandRow="1">
                <a:tableStyleId>{5C22544A-7EE6-4342-B048-85BDC9FD1C3A}</a:tableStyleId>
              </a:tblPr>
              <a:tblGrid>
                <a:gridCol w="718902">
                  <a:extLst>
                    <a:ext uri="{9D8B030D-6E8A-4147-A177-3AD203B41FA5}">
                      <a16:colId xmlns:a16="http://schemas.microsoft.com/office/drawing/2014/main" val="1227429684"/>
                    </a:ext>
                  </a:extLst>
                </a:gridCol>
                <a:gridCol w="718902">
                  <a:extLst>
                    <a:ext uri="{9D8B030D-6E8A-4147-A177-3AD203B41FA5}">
                      <a16:colId xmlns:a16="http://schemas.microsoft.com/office/drawing/2014/main" val="338867540"/>
                    </a:ext>
                  </a:extLst>
                </a:gridCol>
                <a:gridCol w="718902">
                  <a:extLst>
                    <a:ext uri="{9D8B030D-6E8A-4147-A177-3AD203B41FA5}">
                      <a16:colId xmlns:a16="http://schemas.microsoft.com/office/drawing/2014/main" val="1053354404"/>
                    </a:ext>
                  </a:extLst>
                </a:gridCol>
                <a:gridCol w="718902">
                  <a:extLst>
                    <a:ext uri="{9D8B030D-6E8A-4147-A177-3AD203B41FA5}">
                      <a16:colId xmlns:a16="http://schemas.microsoft.com/office/drawing/2014/main" val="1480639884"/>
                    </a:ext>
                  </a:extLst>
                </a:gridCol>
                <a:gridCol w="718902">
                  <a:extLst>
                    <a:ext uri="{9D8B030D-6E8A-4147-A177-3AD203B41FA5}">
                      <a16:colId xmlns:a16="http://schemas.microsoft.com/office/drawing/2014/main" val="1834596224"/>
                    </a:ext>
                  </a:extLst>
                </a:gridCol>
              </a:tblGrid>
              <a:tr h="283265">
                <a:tc gridSpan="5">
                  <a:txBody>
                    <a:bodyPr/>
                    <a:lstStyle/>
                    <a:p>
                      <a:r>
                        <a:rPr lang="en-IN">
                          <a:effectLst/>
                        </a:rPr>
                        <a:t>Forecasts of analysts​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6247677"/>
                  </a:ext>
                </a:extLst>
              </a:tr>
              <a:tr h="283265">
                <a:tc>
                  <a:txBody>
                    <a:bodyPr/>
                    <a:lstStyle/>
                    <a:p>
                      <a:r>
                        <a:rPr lang="en-US">
                          <a:effectLst/>
                        </a:rPr>
                        <a:t>ME​</a:t>
                      </a:r>
                    </a:p>
                  </a:txBody>
                  <a:tcPr marL="0" marR="0" marT="0" marB="0" anchor="ctr"/>
                </a:tc>
                <a:tc>
                  <a:txBody>
                    <a:bodyPr/>
                    <a:lstStyle/>
                    <a:p>
                      <a:r>
                        <a:rPr lang="en-US">
                          <a:effectLst/>
                        </a:rPr>
                        <a:t>RMSE​</a:t>
                      </a:r>
                    </a:p>
                  </a:txBody>
                  <a:tcPr marL="0" marR="0" marT="0" marB="0" anchor="ctr"/>
                </a:tc>
                <a:tc>
                  <a:txBody>
                    <a:bodyPr/>
                    <a:lstStyle/>
                    <a:p>
                      <a:r>
                        <a:rPr lang="en-US">
                          <a:effectLst/>
                        </a:rPr>
                        <a:t>MAE​</a:t>
                      </a:r>
                    </a:p>
                  </a:txBody>
                  <a:tcPr marL="0" marR="0" marT="0" marB="0" anchor="ctr"/>
                </a:tc>
                <a:tc>
                  <a:txBody>
                    <a:bodyPr/>
                    <a:lstStyle/>
                    <a:p>
                      <a:r>
                        <a:rPr lang="en-US">
                          <a:effectLst/>
                        </a:rPr>
                        <a:t>MPE​</a:t>
                      </a:r>
                    </a:p>
                  </a:txBody>
                  <a:tcPr marL="0" marR="0" marT="0" marB="0" anchor="ctr"/>
                </a:tc>
                <a:tc>
                  <a:txBody>
                    <a:bodyPr/>
                    <a:lstStyle/>
                    <a:p>
                      <a:r>
                        <a:rPr lang="en-US">
                          <a:effectLst/>
                        </a:rPr>
                        <a:t>MAPE​</a:t>
                      </a:r>
                    </a:p>
                  </a:txBody>
                  <a:tcPr marL="0" marR="0" marT="0" marB="0" anchor="ctr"/>
                </a:tc>
                <a:extLst>
                  <a:ext uri="{0D108BD9-81ED-4DB2-BD59-A6C34878D82A}">
                    <a16:rowId xmlns:a16="http://schemas.microsoft.com/office/drawing/2014/main" val="370186068"/>
                  </a:ext>
                </a:extLst>
              </a:tr>
              <a:tr h="849795">
                <a:tc>
                  <a:txBody>
                    <a:bodyPr/>
                    <a:lstStyle/>
                    <a:p>
                      <a:r>
                        <a:rPr lang="en-IN">
                          <a:effectLst/>
                        </a:rPr>
                        <a:t>0.033​</a:t>
                      </a:r>
                    </a:p>
                  </a:txBody>
                  <a:tcPr marL="0" marR="0" marT="0" marB="0" anchor="ctr"/>
                </a:tc>
                <a:tc>
                  <a:txBody>
                    <a:bodyPr/>
                    <a:lstStyle/>
                    <a:p>
                      <a:r>
                        <a:rPr lang="en-IN">
                          <a:effectLst/>
                        </a:rPr>
                        <a:t>0.589​</a:t>
                      </a:r>
                    </a:p>
                  </a:txBody>
                  <a:tcPr marL="0" marR="0" marT="0" marB="0" anchor="ctr"/>
                </a:tc>
                <a:tc>
                  <a:txBody>
                    <a:bodyPr/>
                    <a:lstStyle/>
                    <a:p>
                      <a:r>
                        <a:rPr lang="en-IN">
                          <a:effectLst/>
                        </a:rPr>
                        <a:t>0.509​</a:t>
                      </a:r>
                    </a:p>
                  </a:txBody>
                  <a:tcPr marL="0" marR="0" marT="0" marB="0" anchor="ctr"/>
                </a:tc>
                <a:tc>
                  <a:txBody>
                    <a:bodyPr/>
                    <a:lstStyle/>
                    <a:p>
                      <a:r>
                        <a:rPr lang="en-IN">
                          <a:effectLst/>
                        </a:rPr>
                        <a:t>-28.660​</a:t>
                      </a:r>
                    </a:p>
                  </a:txBody>
                  <a:tcPr marL="0" marR="0" marT="0" marB="0" anchor="ctr"/>
                </a:tc>
                <a:tc>
                  <a:txBody>
                    <a:bodyPr/>
                    <a:lstStyle/>
                    <a:p>
                      <a:r>
                        <a:rPr lang="en-IN">
                          <a:effectLst/>
                        </a:rPr>
                        <a:t>28.660​</a:t>
                      </a:r>
                    </a:p>
                  </a:txBody>
                  <a:tcPr marL="0" marR="0" marT="0" marB="0" anchor="ctr"/>
                </a:tc>
                <a:extLst>
                  <a:ext uri="{0D108BD9-81ED-4DB2-BD59-A6C34878D82A}">
                    <a16:rowId xmlns:a16="http://schemas.microsoft.com/office/drawing/2014/main" val="4074504604"/>
                  </a:ext>
                </a:extLst>
              </a:tr>
            </a:tbl>
          </a:graphicData>
        </a:graphic>
      </p:graphicFrame>
    </p:spTree>
    <p:extLst>
      <p:ext uri="{BB962C8B-B14F-4D97-AF65-F5344CB8AC3E}">
        <p14:creationId xmlns:p14="http://schemas.microsoft.com/office/powerpoint/2010/main" val="1174985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Materials (EDA)</a:t>
            </a:r>
          </a:p>
        </p:txBody>
      </p:sp>
      <p:pic>
        <p:nvPicPr>
          <p:cNvPr id="17" name="Picture 16">
            <a:extLst>
              <a:ext uri="{FF2B5EF4-FFF2-40B4-BE49-F238E27FC236}">
                <a16:creationId xmlns:a16="http://schemas.microsoft.com/office/drawing/2014/main" id="{C513405C-0716-CC9E-44E3-2B7442E8F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146" y="1870571"/>
            <a:ext cx="5245370" cy="4692891"/>
          </a:xfrm>
          <a:prstGeom prst="rect">
            <a:avLst/>
          </a:prstGeom>
        </p:spPr>
      </p:pic>
      <p:sp>
        <p:nvSpPr>
          <p:cNvPr id="19" name="TextBox 18">
            <a:extLst>
              <a:ext uri="{FF2B5EF4-FFF2-40B4-BE49-F238E27FC236}">
                <a16:creationId xmlns:a16="http://schemas.microsoft.com/office/drawing/2014/main" id="{CDEA8C99-7F45-DC0B-3EA2-76C592D39EBA}"/>
              </a:ext>
            </a:extLst>
          </p:cNvPr>
          <p:cNvSpPr txBox="1"/>
          <p:nvPr/>
        </p:nvSpPr>
        <p:spPr>
          <a:xfrm>
            <a:off x="420746" y="1865842"/>
            <a:ext cx="7321966" cy="646331"/>
          </a:xfrm>
          <a:prstGeom prst="rect">
            <a:avLst/>
          </a:prstGeom>
          <a:noFill/>
        </p:spPr>
        <p:txBody>
          <a:bodyPr wrap="square" rtlCol="0">
            <a:spAutoFit/>
          </a:bodyPr>
          <a:lstStyle/>
          <a:p>
            <a:pPr marL="285750" indent="-285750">
              <a:buFont typeface="Arial" panose="020B0604020202020204" pitchFamily="34" charset="0"/>
              <a:buChar char="•"/>
            </a:pPr>
            <a:r>
              <a:rPr lang="en-IN"/>
              <a:t>Macro plot describing the leading indicators showing effect on the sector. </a:t>
            </a:r>
          </a:p>
          <a:p>
            <a:pPr marL="285750" indent="-285750">
              <a:buFont typeface="Arial" panose="020B0604020202020204" pitchFamily="34" charset="0"/>
              <a:buChar char="•"/>
            </a:pPr>
            <a:r>
              <a:rPr lang="en-IN"/>
              <a:t>Correlation plot with cut off 0.7</a:t>
            </a:r>
          </a:p>
        </p:txBody>
      </p:sp>
      <p:pic>
        <p:nvPicPr>
          <p:cNvPr id="21" name="Picture 20">
            <a:extLst>
              <a:ext uri="{FF2B5EF4-FFF2-40B4-BE49-F238E27FC236}">
                <a16:creationId xmlns:a16="http://schemas.microsoft.com/office/drawing/2014/main" id="{32AF41CE-1866-3330-B44A-A255BA409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7" y="2685863"/>
            <a:ext cx="6163409" cy="3998447"/>
          </a:xfrm>
          <a:prstGeom prst="rect">
            <a:avLst/>
          </a:prstGeom>
        </p:spPr>
      </p:pic>
    </p:spTree>
    <p:extLst>
      <p:ext uri="{BB962C8B-B14F-4D97-AF65-F5344CB8AC3E}">
        <p14:creationId xmlns:p14="http://schemas.microsoft.com/office/powerpoint/2010/main" val="2866631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Materials (Modeling)</a:t>
            </a:r>
          </a:p>
        </p:txBody>
      </p:sp>
      <p:pic>
        <p:nvPicPr>
          <p:cNvPr id="9" name="Picture 8">
            <a:extLst>
              <a:ext uri="{FF2B5EF4-FFF2-40B4-BE49-F238E27FC236}">
                <a16:creationId xmlns:a16="http://schemas.microsoft.com/office/drawing/2014/main" id="{0A7D728F-603F-57F7-E39C-B59469C22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781" y="1597432"/>
            <a:ext cx="8519050" cy="4237568"/>
          </a:xfrm>
          <a:prstGeom prst="rect">
            <a:avLst/>
          </a:prstGeom>
        </p:spPr>
      </p:pic>
      <p:graphicFrame>
        <p:nvGraphicFramePr>
          <p:cNvPr id="5" name="Table 4">
            <a:extLst>
              <a:ext uri="{FF2B5EF4-FFF2-40B4-BE49-F238E27FC236}">
                <a16:creationId xmlns:a16="http://schemas.microsoft.com/office/drawing/2014/main" id="{192C62B6-789F-8141-A427-D324A1F799B8}"/>
              </a:ext>
            </a:extLst>
          </p:cNvPr>
          <p:cNvGraphicFramePr>
            <a:graphicFrameLocks noGrp="1"/>
          </p:cNvGraphicFramePr>
          <p:nvPr>
            <p:extLst>
              <p:ext uri="{D42A27DB-BD31-4B8C-83A1-F6EECF244321}">
                <p14:modId xmlns:p14="http://schemas.microsoft.com/office/powerpoint/2010/main" val="3096543609"/>
              </p:ext>
            </p:extLst>
          </p:nvPr>
        </p:nvGraphicFramePr>
        <p:xfrm>
          <a:off x="228980" y="5762847"/>
          <a:ext cx="11732652" cy="900720"/>
        </p:xfrm>
        <a:graphic>
          <a:graphicData uri="http://schemas.openxmlformats.org/drawingml/2006/table">
            <a:tbl>
              <a:tblPr/>
              <a:tblGrid>
                <a:gridCol w="472505">
                  <a:extLst>
                    <a:ext uri="{9D8B030D-6E8A-4147-A177-3AD203B41FA5}">
                      <a16:colId xmlns:a16="http://schemas.microsoft.com/office/drawing/2014/main" val="721121690"/>
                    </a:ext>
                  </a:extLst>
                </a:gridCol>
                <a:gridCol w="472505">
                  <a:extLst>
                    <a:ext uri="{9D8B030D-6E8A-4147-A177-3AD203B41FA5}">
                      <a16:colId xmlns:a16="http://schemas.microsoft.com/office/drawing/2014/main" val="2921389078"/>
                    </a:ext>
                  </a:extLst>
                </a:gridCol>
                <a:gridCol w="472505">
                  <a:extLst>
                    <a:ext uri="{9D8B030D-6E8A-4147-A177-3AD203B41FA5}">
                      <a16:colId xmlns:a16="http://schemas.microsoft.com/office/drawing/2014/main" val="995894484"/>
                    </a:ext>
                  </a:extLst>
                </a:gridCol>
                <a:gridCol w="472505">
                  <a:extLst>
                    <a:ext uri="{9D8B030D-6E8A-4147-A177-3AD203B41FA5}">
                      <a16:colId xmlns:a16="http://schemas.microsoft.com/office/drawing/2014/main" val="120900235"/>
                    </a:ext>
                  </a:extLst>
                </a:gridCol>
                <a:gridCol w="530657">
                  <a:extLst>
                    <a:ext uri="{9D8B030D-6E8A-4147-A177-3AD203B41FA5}">
                      <a16:colId xmlns:a16="http://schemas.microsoft.com/office/drawing/2014/main" val="193939448"/>
                    </a:ext>
                  </a:extLst>
                </a:gridCol>
                <a:gridCol w="472505">
                  <a:extLst>
                    <a:ext uri="{9D8B030D-6E8A-4147-A177-3AD203B41FA5}">
                      <a16:colId xmlns:a16="http://schemas.microsoft.com/office/drawing/2014/main" val="3713009318"/>
                    </a:ext>
                  </a:extLst>
                </a:gridCol>
                <a:gridCol w="472505">
                  <a:extLst>
                    <a:ext uri="{9D8B030D-6E8A-4147-A177-3AD203B41FA5}">
                      <a16:colId xmlns:a16="http://schemas.microsoft.com/office/drawing/2014/main" val="3564485013"/>
                    </a:ext>
                  </a:extLst>
                </a:gridCol>
                <a:gridCol w="472505">
                  <a:extLst>
                    <a:ext uri="{9D8B030D-6E8A-4147-A177-3AD203B41FA5}">
                      <a16:colId xmlns:a16="http://schemas.microsoft.com/office/drawing/2014/main" val="376963483"/>
                    </a:ext>
                  </a:extLst>
                </a:gridCol>
                <a:gridCol w="472505">
                  <a:extLst>
                    <a:ext uri="{9D8B030D-6E8A-4147-A177-3AD203B41FA5}">
                      <a16:colId xmlns:a16="http://schemas.microsoft.com/office/drawing/2014/main" val="2021435566"/>
                    </a:ext>
                  </a:extLst>
                </a:gridCol>
                <a:gridCol w="443428">
                  <a:extLst>
                    <a:ext uri="{9D8B030D-6E8A-4147-A177-3AD203B41FA5}">
                      <a16:colId xmlns:a16="http://schemas.microsoft.com/office/drawing/2014/main" val="1802760642"/>
                    </a:ext>
                  </a:extLst>
                </a:gridCol>
                <a:gridCol w="472505">
                  <a:extLst>
                    <a:ext uri="{9D8B030D-6E8A-4147-A177-3AD203B41FA5}">
                      <a16:colId xmlns:a16="http://schemas.microsoft.com/office/drawing/2014/main" val="1596898247"/>
                    </a:ext>
                  </a:extLst>
                </a:gridCol>
                <a:gridCol w="465235">
                  <a:extLst>
                    <a:ext uri="{9D8B030D-6E8A-4147-A177-3AD203B41FA5}">
                      <a16:colId xmlns:a16="http://schemas.microsoft.com/office/drawing/2014/main" val="4126058812"/>
                    </a:ext>
                  </a:extLst>
                </a:gridCol>
                <a:gridCol w="472505">
                  <a:extLst>
                    <a:ext uri="{9D8B030D-6E8A-4147-A177-3AD203B41FA5}">
                      <a16:colId xmlns:a16="http://schemas.microsoft.com/office/drawing/2014/main" val="3533606109"/>
                    </a:ext>
                  </a:extLst>
                </a:gridCol>
                <a:gridCol w="472505">
                  <a:extLst>
                    <a:ext uri="{9D8B030D-6E8A-4147-A177-3AD203B41FA5}">
                      <a16:colId xmlns:a16="http://schemas.microsoft.com/office/drawing/2014/main" val="1187125667"/>
                    </a:ext>
                  </a:extLst>
                </a:gridCol>
                <a:gridCol w="465235">
                  <a:extLst>
                    <a:ext uri="{9D8B030D-6E8A-4147-A177-3AD203B41FA5}">
                      <a16:colId xmlns:a16="http://schemas.microsoft.com/office/drawing/2014/main" val="1750213300"/>
                    </a:ext>
                  </a:extLst>
                </a:gridCol>
                <a:gridCol w="399810">
                  <a:extLst>
                    <a:ext uri="{9D8B030D-6E8A-4147-A177-3AD203B41FA5}">
                      <a16:colId xmlns:a16="http://schemas.microsoft.com/office/drawing/2014/main" val="1801555218"/>
                    </a:ext>
                  </a:extLst>
                </a:gridCol>
                <a:gridCol w="407080">
                  <a:extLst>
                    <a:ext uri="{9D8B030D-6E8A-4147-A177-3AD203B41FA5}">
                      <a16:colId xmlns:a16="http://schemas.microsoft.com/office/drawing/2014/main" val="44837653"/>
                    </a:ext>
                  </a:extLst>
                </a:gridCol>
                <a:gridCol w="472505">
                  <a:extLst>
                    <a:ext uri="{9D8B030D-6E8A-4147-A177-3AD203B41FA5}">
                      <a16:colId xmlns:a16="http://schemas.microsoft.com/office/drawing/2014/main" val="2061796605"/>
                    </a:ext>
                  </a:extLst>
                </a:gridCol>
                <a:gridCol w="472505">
                  <a:extLst>
                    <a:ext uri="{9D8B030D-6E8A-4147-A177-3AD203B41FA5}">
                      <a16:colId xmlns:a16="http://schemas.microsoft.com/office/drawing/2014/main" val="3626752526"/>
                    </a:ext>
                  </a:extLst>
                </a:gridCol>
                <a:gridCol w="443428">
                  <a:extLst>
                    <a:ext uri="{9D8B030D-6E8A-4147-A177-3AD203B41FA5}">
                      <a16:colId xmlns:a16="http://schemas.microsoft.com/office/drawing/2014/main" val="3527406645"/>
                    </a:ext>
                  </a:extLst>
                </a:gridCol>
                <a:gridCol w="501581">
                  <a:extLst>
                    <a:ext uri="{9D8B030D-6E8A-4147-A177-3AD203B41FA5}">
                      <a16:colId xmlns:a16="http://schemas.microsoft.com/office/drawing/2014/main" val="1964885033"/>
                    </a:ext>
                  </a:extLst>
                </a:gridCol>
                <a:gridCol w="537928">
                  <a:extLst>
                    <a:ext uri="{9D8B030D-6E8A-4147-A177-3AD203B41FA5}">
                      <a16:colId xmlns:a16="http://schemas.microsoft.com/office/drawing/2014/main" val="1441067576"/>
                    </a:ext>
                  </a:extLst>
                </a:gridCol>
                <a:gridCol w="465235">
                  <a:extLst>
                    <a:ext uri="{9D8B030D-6E8A-4147-A177-3AD203B41FA5}">
                      <a16:colId xmlns:a16="http://schemas.microsoft.com/office/drawing/2014/main" val="2949765160"/>
                    </a:ext>
                  </a:extLst>
                </a:gridCol>
                <a:gridCol w="465235">
                  <a:extLst>
                    <a:ext uri="{9D8B030D-6E8A-4147-A177-3AD203B41FA5}">
                      <a16:colId xmlns:a16="http://schemas.microsoft.com/office/drawing/2014/main" val="2943105531"/>
                    </a:ext>
                  </a:extLst>
                </a:gridCol>
                <a:gridCol w="465235">
                  <a:extLst>
                    <a:ext uri="{9D8B030D-6E8A-4147-A177-3AD203B41FA5}">
                      <a16:colId xmlns:a16="http://schemas.microsoft.com/office/drawing/2014/main" val="4028118057"/>
                    </a:ext>
                  </a:extLst>
                </a:gridCol>
              </a:tblGrid>
              <a:tr h="225180">
                <a:tc gridSpan="10">
                  <a:txBody>
                    <a:bodyPr/>
                    <a:lstStyle/>
                    <a:p>
                      <a:pPr algn="ctr" fontAlgn="ctr"/>
                      <a:r>
                        <a:rPr lang="en-IN" sz="800" b="1" i="0" u="none" strike="noStrike">
                          <a:solidFill>
                            <a:srgbClr val="000000"/>
                          </a:solidFill>
                          <a:effectLst/>
                          <a:latin typeface="Calibri" panose="020F0502020204030204" pitchFamily="34" charset="0"/>
                        </a:rPr>
                        <a:t>With Macro</a:t>
                      </a:r>
                    </a:p>
                  </a:txBody>
                  <a:tcPr marL="4342" marR="4342" marT="4342" marB="312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800" b="1" i="0" u="none" strike="noStrike">
                          <a:solidFill>
                            <a:srgbClr val="000000"/>
                          </a:solidFill>
                          <a:effectLst/>
                          <a:latin typeface="Calibri" panose="020F0502020204030204" pitchFamily="34" charset="0"/>
                        </a:rPr>
                        <a:t>Without Macro</a:t>
                      </a:r>
                    </a:p>
                  </a:txBody>
                  <a:tcPr marL="4342" marR="4342" marT="4342" marB="312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800" b="1" i="0" u="none" strike="noStrike">
                          <a:solidFill>
                            <a:srgbClr val="000000"/>
                          </a:solidFill>
                          <a:effectLst/>
                          <a:latin typeface="Calibri" panose="020F0502020204030204" pitchFamily="34" charset="0"/>
                        </a:rPr>
                        <a:t>Forecasts of analysts</a:t>
                      </a:r>
                    </a:p>
                  </a:txBody>
                  <a:tcPr marL="4342" marR="4342" marT="4342" marB="3126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227603337"/>
                  </a:ext>
                </a:extLst>
              </a:tr>
              <a:tr h="225180">
                <a:tc gridSpan="5">
                  <a:txBody>
                    <a:bodyPr/>
                    <a:lstStyle/>
                    <a:p>
                      <a:pPr algn="ctr" fontAlgn="b"/>
                      <a:r>
                        <a:rPr lang="en-IN" sz="800" b="1" i="0" u="none" strike="noStrike">
                          <a:solidFill>
                            <a:srgbClr val="000000"/>
                          </a:solidFill>
                          <a:effectLst/>
                          <a:latin typeface="Calibri" panose="020F0502020204030204" pitchFamily="34" charset="0"/>
                        </a:rPr>
                        <a:t>In Sample Accuracy</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800" b="1" i="0" u="none" strike="noStrike">
                          <a:solidFill>
                            <a:srgbClr val="000000"/>
                          </a:solidFill>
                          <a:effectLst/>
                          <a:latin typeface="Calibri" panose="020F0502020204030204" pitchFamily="34" charset="0"/>
                        </a:rPr>
                        <a:t>Out of Sample Accuracy</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800" b="1" i="0" u="none" strike="noStrike">
                          <a:solidFill>
                            <a:srgbClr val="000000"/>
                          </a:solidFill>
                          <a:effectLst/>
                          <a:latin typeface="Calibri" panose="020F0502020204030204" pitchFamily="34" charset="0"/>
                        </a:rPr>
                        <a:t>In Sample Accuracy</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800" b="1" i="0" u="none" strike="noStrike">
                          <a:solidFill>
                            <a:srgbClr val="000000"/>
                          </a:solidFill>
                          <a:effectLst/>
                          <a:latin typeface="Calibri" panose="020F0502020204030204" pitchFamily="34" charset="0"/>
                        </a:rPr>
                        <a:t>Out of Sample Accuracy</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2805696540"/>
                  </a:ext>
                </a:extLst>
              </a:tr>
              <a:tr h="225180">
                <a:tc>
                  <a:txBody>
                    <a:bodyPr/>
                    <a:lstStyle/>
                    <a:p>
                      <a:pPr algn="l" fontAlgn="b"/>
                      <a:r>
                        <a:rPr lang="en-IN" sz="800" b="1" i="0" u="none" strike="noStrike">
                          <a:solidFill>
                            <a:srgbClr val="000000"/>
                          </a:solidFill>
                          <a:effectLst/>
                          <a:latin typeface="Calibri" panose="020F0502020204030204" pitchFamily="34" charset="0"/>
                        </a:rPr>
                        <a:t>CV</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AIC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AICc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BIC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AdjR2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ME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RMSE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MAE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MAPE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CV</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AIC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AICc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BIC</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AdjR2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ME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RMSE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MAE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MAPE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800" b="1" i="0" u="none" strike="noStrike">
                          <a:solidFill>
                            <a:srgbClr val="000000"/>
                          </a:solidFill>
                          <a:effectLst/>
                          <a:latin typeface="Calibri" panose="020F0502020204030204" pitchFamily="34" charset="0"/>
                        </a:rPr>
                        <a:t>ME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RMSE</a:t>
                      </a:r>
                    </a:p>
                  </a:txBody>
                  <a:tcPr marL="4342" marR="4342" marT="4342" marB="3126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MAE</a:t>
                      </a:r>
                    </a:p>
                  </a:txBody>
                  <a:tcPr marL="4342" marR="4342" marT="4342" marB="3126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MPE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800" b="1" i="0" u="none" strike="noStrike">
                          <a:solidFill>
                            <a:srgbClr val="000000"/>
                          </a:solidFill>
                          <a:effectLst/>
                          <a:latin typeface="Calibri" panose="020F0502020204030204" pitchFamily="34" charset="0"/>
                        </a:rPr>
                        <a:t>MAPE</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2254035"/>
                  </a:ext>
                </a:extLst>
              </a:tr>
              <a:tr h="225180">
                <a:tc>
                  <a:txBody>
                    <a:bodyPr/>
                    <a:lstStyle/>
                    <a:p>
                      <a:pPr algn="r" fontAlgn="b"/>
                      <a:r>
                        <a:rPr lang="en-IN" sz="800" b="0" i="0" u="none" strike="noStrike">
                          <a:solidFill>
                            <a:srgbClr val="000000"/>
                          </a:solidFill>
                          <a:effectLst/>
                          <a:latin typeface="Calibri" panose="020F0502020204030204" pitchFamily="34" charset="0"/>
                        </a:rPr>
                        <a:t>0.223</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-34.085</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3.629</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-23.696</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0.582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0.055</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0.502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0.464</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-5.629</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15.821</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0.136</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-39.947</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-25.547</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-32.392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0.684</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-0.425</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0.554</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0.466</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-16.556</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444444"/>
                          </a:solidFill>
                          <a:effectLst/>
                          <a:latin typeface="Calibri" panose="020F0502020204030204" pitchFamily="34" charset="0"/>
                        </a:rPr>
                        <a:t>17.392</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-0.353</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0.519</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0.356</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-16.598</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IN" sz="800" b="0" i="0" u="none" strike="noStrike">
                          <a:solidFill>
                            <a:srgbClr val="000000"/>
                          </a:solidFill>
                          <a:effectLst/>
                          <a:latin typeface="Calibri" panose="020F0502020204030204" pitchFamily="34" charset="0"/>
                        </a:rPr>
                        <a:t>16.638</a:t>
                      </a:r>
                    </a:p>
                  </a:txBody>
                  <a:tcPr marL="4342" marR="4342" marT="4342" marB="3126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96833106"/>
                  </a:ext>
                </a:extLst>
              </a:tr>
            </a:tbl>
          </a:graphicData>
        </a:graphic>
      </p:graphicFrame>
    </p:spTree>
    <p:extLst>
      <p:ext uri="{BB962C8B-B14F-4D97-AF65-F5344CB8AC3E}">
        <p14:creationId xmlns:p14="http://schemas.microsoft.com/office/powerpoint/2010/main" val="2153986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Consumer Staples (EDA)</a:t>
            </a:r>
            <a:endParaRPr lang="en-US"/>
          </a:p>
        </p:txBody>
      </p:sp>
      <p:pic>
        <p:nvPicPr>
          <p:cNvPr id="11" name="Content Placeholder 10">
            <a:extLst>
              <a:ext uri="{FF2B5EF4-FFF2-40B4-BE49-F238E27FC236}">
                <a16:creationId xmlns:a16="http://schemas.microsoft.com/office/drawing/2014/main" id="{2799C954-DDD8-5D9E-1614-BE0C6850D4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80422" y="1618941"/>
            <a:ext cx="6011574" cy="5239059"/>
          </a:xfrm>
        </p:spPr>
      </p:pic>
      <p:sp>
        <p:nvSpPr>
          <p:cNvPr id="3" name="TextBox 2">
            <a:extLst>
              <a:ext uri="{FF2B5EF4-FFF2-40B4-BE49-F238E27FC236}">
                <a16:creationId xmlns:a16="http://schemas.microsoft.com/office/drawing/2014/main" id="{4D11ED95-06E1-874F-6B1D-C9D764D8370C}"/>
              </a:ext>
            </a:extLst>
          </p:cNvPr>
          <p:cNvSpPr txBox="1"/>
          <p:nvPr/>
        </p:nvSpPr>
        <p:spPr>
          <a:xfrm>
            <a:off x="420746" y="1865842"/>
            <a:ext cx="7321966" cy="646331"/>
          </a:xfrm>
          <a:prstGeom prst="rect">
            <a:avLst/>
          </a:prstGeom>
          <a:noFill/>
        </p:spPr>
        <p:txBody>
          <a:bodyPr wrap="square" rtlCol="0">
            <a:spAutoFit/>
          </a:bodyPr>
          <a:lstStyle/>
          <a:p>
            <a:pPr marL="285750" indent="-285750">
              <a:buFont typeface="Arial" panose="020B0604020202020204" pitchFamily="34" charset="0"/>
              <a:buChar char="•"/>
            </a:pPr>
            <a:r>
              <a:rPr lang="en-IN"/>
              <a:t>Macro plot describing the leading indicators showing effect on the sector. </a:t>
            </a:r>
          </a:p>
          <a:p>
            <a:pPr marL="285750" indent="-285750">
              <a:buFont typeface="Arial" panose="020B0604020202020204" pitchFamily="34" charset="0"/>
              <a:buChar char="•"/>
            </a:pPr>
            <a:r>
              <a:rPr lang="en-IN"/>
              <a:t>Correlation plot with cut off 0.7</a:t>
            </a:r>
          </a:p>
        </p:txBody>
      </p:sp>
      <p:pic>
        <p:nvPicPr>
          <p:cNvPr id="5" name="Picture 4">
            <a:extLst>
              <a:ext uri="{FF2B5EF4-FFF2-40B4-BE49-F238E27FC236}">
                <a16:creationId xmlns:a16="http://schemas.microsoft.com/office/drawing/2014/main" id="{6BE93D70-9729-7BCE-4A32-C18D3E11C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13" y="2886299"/>
            <a:ext cx="5668166" cy="3677163"/>
          </a:xfrm>
          <a:prstGeom prst="rect">
            <a:avLst/>
          </a:prstGeom>
        </p:spPr>
      </p:pic>
    </p:spTree>
    <p:extLst>
      <p:ext uri="{BB962C8B-B14F-4D97-AF65-F5344CB8AC3E}">
        <p14:creationId xmlns:p14="http://schemas.microsoft.com/office/powerpoint/2010/main" val="1709756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Consumer Staples (Modeling)</a:t>
            </a:r>
            <a:endParaRPr lang="en-US"/>
          </a:p>
        </p:txBody>
      </p:sp>
      <p:pic>
        <p:nvPicPr>
          <p:cNvPr id="7" name="Picture 6">
            <a:extLst>
              <a:ext uri="{FF2B5EF4-FFF2-40B4-BE49-F238E27FC236}">
                <a16:creationId xmlns:a16="http://schemas.microsoft.com/office/drawing/2014/main" id="{9241AB28-70CE-ED69-0D4E-9B3EC037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354" y="1627101"/>
            <a:ext cx="8520174" cy="4238128"/>
          </a:xfrm>
          <a:prstGeom prst="rect">
            <a:avLst/>
          </a:prstGeom>
        </p:spPr>
      </p:pic>
      <p:graphicFrame>
        <p:nvGraphicFramePr>
          <p:cNvPr id="17" name="Table 16">
            <a:extLst>
              <a:ext uri="{FF2B5EF4-FFF2-40B4-BE49-F238E27FC236}">
                <a16:creationId xmlns:a16="http://schemas.microsoft.com/office/drawing/2014/main" id="{8431D55F-35F0-BE08-17DE-0BDB6150FE9D}"/>
              </a:ext>
            </a:extLst>
          </p:cNvPr>
          <p:cNvGraphicFramePr>
            <a:graphicFrameLocks noGrp="1"/>
          </p:cNvGraphicFramePr>
          <p:nvPr>
            <p:extLst>
              <p:ext uri="{D42A27DB-BD31-4B8C-83A1-F6EECF244321}">
                <p14:modId xmlns:p14="http://schemas.microsoft.com/office/powerpoint/2010/main" val="3572291093"/>
              </p:ext>
            </p:extLst>
          </p:nvPr>
        </p:nvGraphicFramePr>
        <p:xfrm>
          <a:off x="229676" y="5773480"/>
          <a:ext cx="11732643" cy="923768"/>
        </p:xfrm>
        <a:graphic>
          <a:graphicData uri="http://schemas.openxmlformats.org/drawingml/2006/table">
            <a:tbl>
              <a:tblPr/>
              <a:tblGrid>
                <a:gridCol w="445717">
                  <a:extLst>
                    <a:ext uri="{9D8B030D-6E8A-4147-A177-3AD203B41FA5}">
                      <a16:colId xmlns:a16="http://schemas.microsoft.com/office/drawing/2014/main" val="134270677"/>
                    </a:ext>
                  </a:extLst>
                </a:gridCol>
                <a:gridCol w="528003">
                  <a:extLst>
                    <a:ext uri="{9D8B030D-6E8A-4147-A177-3AD203B41FA5}">
                      <a16:colId xmlns:a16="http://schemas.microsoft.com/office/drawing/2014/main" val="2933307088"/>
                    </a:ext>
                  </a:extLst>
                </a:gridCol>
                <a:gridCol w="500575">
                  <a:extLst>
                    <a:ext uri="{9D8B030D-6E8A-4147-A177-3AD203B41FA5}">
                      <a16:colId xmlns:a16="http://schemas.microsoft.com/office/drawing/2014/main" val="588911795"/>
                    </a:ext>
                  </a:extLst>
                </a:gridCol>
                <a:gridCol w="528003">
                  <a:extLst>
                    <a:ext uri="{9D8B030D-6E8A-4147-A177-3AD203B41FA5}">
                      <a16:colId xmlns:a16="http://schemas.microsoft.com/office/drawing/2014/main" val="936350321"/>
                    </a:ext>
                  </a:extLst>
                </a:gridCol>
                <a:gridCol w="500575">
                  <a:extLst>
                    <a:ext uri="{9D8B030D-6E8A-4147-A177-3AD203B41FA5}">
                      <a16:colId xmlns:a16="http://schemas.microsoft.com/office/drawing/2014/main" val="335276310"/>
                    </a:ext>
                  </a:extLst>
                </a:gridCol>
                <a:gridCol w="445717">
                  <a:extLst>
                    <a:ext uri="{9D8B030D-6E8A-4147-A177-3AD203B41FA5}">
                      <a16:colId xmlns:a16="http://schemas.microsoft.com/office/drawing/2014/main" val="2977203362"/>
                    </a:ext>
                  </a:extLst>
                </a:gridCol>
                <a:gridCol w="445717">
                  <a:extLst>
                    <a:ext uri="{9D8B030D-6E8A-4147-A177-3AD203B41FA5}">
                      <a16:colId xmlns:a16="http://schemas.microsoft.com/office/drawing/2014/main" val="4210685146"/>
                    </a:ext>
                  </a:extLst>
                </a:gridCol>
                <a:gridCol w="445717">
                  <a:extLst>
                    <a:ext uri="{9D8B030D-6E8A-4147-A177-3AD203B41FA5}">
                      <a16:colId xmlns:a16="http://schemas.microsoft.com/office/drawing/2014/main" val="3443710367"/>
                    </a:ext>
                  </a:extLst>
                </a:gridCol>
                <a:gridCol w="445717">
                  <a:extLst>
                    <a:ext uri="{9D8B030D-6E8A-4147-A177-3AD203B41FA5}">
                      <a16:colId xmlns:a16="http://schemas.microsoft.com/office/drawing/2014/main" val="3576017542"/>
                    </a:ext>
                  </a:extLst>
                </a:gridCol>
                <a:gridCol w="445717">
                  <a:extLst>
                    <a:ext uri="{9D8B030D-6E8A-4147-A177-3AD203B41FA5}">
                      <a16:colId xmlns:a16="http://schemas.microsoft.com/office/drawing/2014/main" val="627821781"/>
                    </a:ext>
                  </a:extLst>
                </a:gridCol>
                <a:gridCol w="445717">
                  <a:extLst>
                    <a:ext uri="{9D8B030D-6E8A-4147-A177-3AD203B41FA5}">
                      <a16:colId xmlns:a16="http://schemas.microsoft.com/office/drawing/2014/main" val="3720862862"/>
                    </a:ext>
                  </a:extLst>
                </a:gridCol>
                <a:gridCol w="528003">
                  <a:extLst>
                    <a:ext uri="{9D8B030D-6E8A-4147-A177-3AD203B41FA5}">
                      <a16:colId xmlns:a16="http://schemas.microsoft.com/office/drawing/2014/main" val="4055120342"/>
                    </a:ext>
                  </a:extLst>
                </a:gridCol>
                <a:gridCol w="480003">
                  <a:extLst>
                    <a:ext uri="{9D8B030D-6E8A-4147-A177-3AD203B41FA5}">
                      <a16:colId xmlns:a16="http://schemas.microsoft.com/office/drawing/2014/main" val="2273941893"/>
                    </a:ext>
                  </a:extLst>
                </a:gridCol>
                <a:gridCol w="528003">
                  <a:extLst>
                    <a:ext uri="{9D8B030D-6E8A-4147-A177-3AD203B41FA5}">
                      <a16:colId xmlns:a16="http://schemas.microsoft.com/office/drawing/2014/main" val="2798785741"/>
                    </a:ext>
                  </a:extLst>
                </a:gridCol>
                <a:gridCol w="438860">
                  <a:extLst>
                    <a:ext uri="{9D8B030D-6E8A-4147-A177-3AD203B41FA5}">
                      <a16:colId xmlns:a16="http://schemas.microsoft.com/office/drawing/2014/main" val="3944253177"/>
                    </a:ext>
                  </a:extLst>
                </a:gridCol>
                <a:gridCol w="377145">
                  <a:extLst>
                    <a:ext uri="{9D8B030D-6E8A-4147-A177-3AD203B41FA5}">
                      <a16:colId xmlns:a16="http://schemas.microsoft.com/office/drawing/2014/main" val="4043936062"/>
                    </a:ext>
                  </a:extLst>
                </a:gridCol>
                <a:gridCol w="384002">
                  <a:extLst>
                    <a:ext uri="{9D8B030D-6E8A-4147-A177-3AD203B41FA5}">
                      <a16:colId xmlns:a16="http://schemas.microsoft.com/office/drawing/2014/main" val="582739085"/>
                    </a:ext>
                  </a:extLst>
                </a:gridCol>
                <a:gridCol w="445717">
                  <a:extLst>
                    <a:ext uri="{9D8B030D-6E8A-4147-A177-3AD203B41FA5}">
                      <a16:colId xmlns:a16="http://schemas.microsoft.com/office/drawing/2014/main" val="543028111"/>
                    </a:ext>
                  </a:extLst>
                </a:gridCol>
                <a:gridCol w="528003">
                  <a:extLst>
                    <a:ext uri="{9D8B030D-6E8A-4147-A177-3AD203B41FA5}">
                      <a16:colId xmlns:a16="http://schemas.microsoft.com/office/drawing/2014/main" val="2121929153"/>
                    </a:ext>
                  </a:extLst>
                </a:gridCol>
                <a:gridCol w="500575">
                  <a:extLst>
                    <a:ext uri="{9D8B030D-6E8A-4147-A177-3AD203B41FA5}">
                      <a16:colId xmlns:a16="http://schemas.microsoft.com/office/drawing/2014/main" val="3789994413"/>
                    </a:ext>
                  </a:extLst>
                </a:gridCol>
                <a:gridCol w="473146">
                  <a:extLst>
                    <a:ext uri="{9D8B030D-6E8A-4147-A177-3AD203B41FA5}">
                      <a16:colId xmlns:a16="http://schemas.microsoft.com/office/drawing/2014/main" val="1386008284"/>
                    </a:ext>
                  </a:extLst>
                </a:gridCol>
                <a:gridCol w="507431">
                  <a:extLst>
                    <a:ext uri="{9D8B030D-6E8A-4147-A177-3AD203B41FA5}">
                      <a16:colId xmlns:a16="http://schemas.microsoft.com/office/drawing/2014/main" val="1633771501"/>
                    </a:ext>
                  </a:extLst>
                </a:gridCol>
                <a:gridCol w="438860">
                  <a:extLst>
                    <a:ext uri="{9D8B030D-6E8A-4147-A177-3AD203B41FA5}">
                      <a16:colId xmlns:a16="http://schemas.microsoft.com/office/drawing/2014/main" val="2437327141"/>
                    </a:ext>
                  </a:extLst>
                </a:gridCol>
                <a:gridCol w="480003">
                  <a:extLst>
                    <a:ext uri="{9D8B030D-6E8A-4147-A177-3AD203B41FA5}">
                      <a16:colId xmlns:a16="http://schemas.microsoft.com/office/drawing/2014/main" val="2839236137"/>
                    </a:ext>
                  </a:extLst>
                </a:gridCol>
                <a:gridCol w="445717">
                  <a:extLst>
                    <a:ext uri="{9D8B030D-6E8A-4147-A177-3AD203B41FA5}">
                      <a16:colId xmlns:a16="http://schemas.microsoft.com/office/drawing/2014/main" val="2652438131"/>
                    </a:ext>
                  </a:extLst>
                </a:gridCol>
              </a:tblGrid>
              <a:tr h="230942">
                <a:tc gridSpan="10">
                  <a:txBody>
                    <a:bodyPr/>
                    <a:lstStyle/>
                    <a:p>
                      <a:pPr algn="ctr" fontAlgn="ctr"/>
                      <a:r>
                        <a:rPr lang="en-IN" sz="700" b="1" i="0" u="none" strike="noStrike">
                          <a:solidFill>
                            <a:srgbClr val="000000"/>
                          </a:solidFill>
                          <a:effectLst/>
                          <a:latin typeface="Calibri" panose="020F0502020204030204" pitchFamily="34" charset="0"/>
                        </a:rPr>
                        <a:t>With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700" b="1" i="0" u="none" strike="noStrike">
                          <a:solidFill>
                            <a:srgbClr val="000000"/>
                          </a:solidFill>
                          <a:effectLst/>
                          <a:latin typeface="Calibri" panose="020F0502020204030204" pitchFamily="34" charset="0"/>
                        </a:rPr>
                        <a:t>Without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700" b="1" i="0" u="none" strike="noStrike">
                          <a:solidFill>
                            <a:srgbClr val="000000"/>
                          </a:solidFill>
                          <a:effectLst/>
                          <a:latin typeface="Calibri" panose="020F0502020204030204" pitchFamily="34" charset="0"/>
                        </a:rPr>
                        <a:t>Forecasts of analysts</a:t>
                      </a:r>
                    </a:p>
                  </a:txBody>
                  <a:tcPr marL="4098" marR="4098" marT="4098" marB="29506"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24366908"/>
                  </a:ext>
                </a:extLst>
              </a:tr>
              <a:tr h="230942">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819866492"/>
                  </a:ext>
                </a:extLst>
              </a:tr>
              <a:tr h="230942">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632425006"/>
                  </a:ext>
                </a:extLst>
              </a:tr>
              <a:tr h="230942">
                <a:tc>
                  <a:txBody>
                    <a:bodyPr/>
                    <a:lstStyle/>
                    <a:p>
                      <a:pPr algn="r" fontAlgn="b"/>
                      <a:r>
                        <a:rPr lang="en-IN" sz="700" b="0" i="0" u="none" strike="noStrike">
                          <a:solidFill>
                            <a:srgbClr val="000000"/>
                          </a:solidFill>
                          <a:effectLst/>
                          <a:latin typeface="Calibri" panose="020F0502020204030204" pitchFamily="34" charset="0"/>
                        </a:rPr>
                        <a:t>0.007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-115.930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-78.216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-105.541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0.548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-0.282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0.348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0.282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-9.219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9.219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0.006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-117.295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-97.295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-108.795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0.576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-0.153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0.221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0.195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-4.971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6.395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-0.298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0.320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0.298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-9.801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9.801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1172693"/>
                  </a:ext>
                </a:extLst>
              </a:tr>
            </a:tbl>
          </a:graphicData>
        </a:graphic>
      </p:graphicFrame>
    </p:spTree>
    <p:extLst>
      <p:ext uri="{BB962C8B-B14F-4D97-AF65-F5344CB8AC3E}">
        <p14:creationId xmlns:p14="http://schemas.microsoft.com/office/powerpoint/2010/main" val="2225510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Real Estate (EDA)</a:t>
            </a:r>
            <a:endParaRPr lang="en-US"/>
          </a:p>
        </p:txBody>
      </p:sp>
      <p:sp>
        <p:nvSpPr>
          <p:cNvPr id="5" name="TextBox 4">
            <a:extLst>
              <a:ext uri="{FF2B5EF4-FFF2-40B4-BE49-F238E27FC236}">
                <a16:creationId xmlns:a16="http://schemas.microsoft.com/office/drawing/2014/main" id="{3607D824-3DC0-FE43-AD04-17917944EA2F}"/>
              </a:ext>
            </a:extLst>
          </p:cNvPr>
          <p:cNvSpPr txBox="1"/>
          <p:nvPr/>
        </p:nvSpPr>
        <p:spPr>
          <a:xfrm>
            <a:off x="420746" y="1865842"/>
            <a:ext cx="7321966" cy="646331"/>
          </a:xfrm>
          <a:prstGeom prst="rect">
            <a:avLst/>
          </a:prstGeom>
          <a:noFill/>
        </p:spPr>
        <p:txBody>
          <a:bodyPr wrap="square" rtlCol="0">
            <a:spAutoFit/>
          </a:bodyPr>
          <a:lstStyle/>
          <a:p>
            <a:pPr marL="285750" indent="-285750">
              <a:buFont typeface="Arial" panose="020B0604020202020204" pitchFamily="34" charset="0"/>
              <a:buChar char="•"/>
            </a:pPr>
            <a:r>
              <a:rPr lang="en-IN"/>
              <a:t>Macro plot describing the leading indicators showing effect on the sector. </a:t>
            </a:r>
          </a:p>
          <a:p>
            <a:pPr marL="285750" indent="-285750">
              <a:buFont typeface="Arial" panose="020B0604020202020204" pitchFamily="34" charset="0"/>
              <a:buChar char="•"/>
            </a:pPr>
            <a:r>
              <a:rPr lang="en-IN"/>
              <a:t>Correlation plot with cut off 0.7</a:t>
            </a:r>
          </a:p>
        </p:txBody>
      </p:sp>
      <p:pic>
        <p:nvPicPr>
          <p:cNvPr id="11" name="Picture 10">
            <a:extLst>
              <a:ext uri="{FF2B5EF4-FFF2-40B4-BE49-F238E27FC236}">
                <a16:creationId xmlns:a16="http://schemas.microsoft.com/office/drawing/2014/main" id="{29597192-1AA5-E292-4991-446CA7224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8" y="2780583"/>
            <a:ext cx="5668166" cy="3677163"/>
          </a:xfrm>
          <a:prstGeom prst="rect">
            <a:avLst/>
          </a:prstGeom>
        </p:spPr>
      </p:pic>
      <p:pic>
        <p:nvPicPr>
          <p:cNvPr id="15" name="Picture 14">
            <a:extLst>
              <a:ext uri="{FF2B5EF4-FFF2-40B4-BE49-F238E27FC236}">
                <a16:creationId xmlns:a16="http://schemas.microsoft.com/office/drawing/2014/main" id="{F2EA95F7-0248-D542-32D4-2D23CF7C0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590" y="2122308"/>
            <a:ext cx="5131064" cy="4711942"/>
          </a:xfrm>
          <a:prstGeom prst="rect">
            <a:avLst/>
          </a:prstGeom>
        </p:spPr>
      </p:pic>
    </p:spTree>
    <p:extLst>
      <p:ext uri="{BB962C8B-B14F-4D97-AF65-F5344CB8AC3E}">
        <p14:creationId xmlns:p14="http://schemas.microsoft.com/office/powerpoint/2010/main" val="978785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Real Estate (Modeling)</a:t>
            </a:r>
            <a:endParaRPr lang="en-US"/>
          </a:p>
        </p:txBody>
      </p:sp>
      <p:pic>
        <p:nvPicPr>
          <p:cNvPr id="6" name="Picture 6" descr="Chart, line chart&#10;&#10;Description automatically generated">
            <a:extLst>
              <a:ext uri="{FF2B5EF4-FFF2-40B4-BE49-F238E27FC236}">
                <a16:creationId xmlns:a16="http://schemas.microsoft.com/office/drawing/2014/main" id="{74759557-14E0-3E1B-E0F8-85237B3291BB}"/>
              </a:ext>
            </a:extLst>
          </p:cNvPr>
          <p:cNvPicPr>
            <a:picLocks noGrp="1" noChangeAspect="1"/>
          </p:cNvPicPr>
          <p:nvPr>
            <p:ph idx="1"/>
          </p:nvPr>
        </p:nvPicPr>
        <p:blipFill>
          <a:blip r:embed="rId3"/>
          <a:stretch>
            <a:fillRect/>
          </a:stretch>
        </p:blipFill>
        <p:spPr>
          <a:xfrm>
            <a:off x="2059512" y="1597432"/>
            <a:ext cx="8094136" cy="4239262"/>
          </a:xfrm>
        </p:spPr>
      </p:pic>
      <p:graphicFrame>
        <p:nvGraphicFramePr>
          <p:cNvPr id="3" name="Table 2">
            <a:extLst>
              <a:ext uri="{FF2B5EF4-FFF2-40B4-BE49-F238E27FC236}">
                <a16:creationId xmlns:a16="http://schemas.microsoft.com/office/drawing/2014/main" id="{6BD38E1A-DBD3-1C24-1300-862277900D3E}"/>
              </a:ext>
            </a:extLst>
          </p:cNvPr>
          <p:cNvGraphicFramePr>
            <a:graphicFrameLocks noGrp="1"/>
          </p:cNvGraphicFramePr>
          <p:nvPr>
            <p:extLst>
              <p:ext uri="{D42A27DB-BD31-4B8C-83A1-F6EECF244321}">
                <p14:modId xmlns:p14="http://schemas.microsoft.com/office/powerpoint/2010/main" val="3933822321"/>
              </p:ext>
            </p:extLst>
          </p:nvPr>
        </p:nvGraphicFramePr>
        <p:xfrm>
          <a:off x="159488" y="5720316"/>
          <a:ext cx="11887197" cy="1061492"/>
        </p:xfrm>
        <a:graphic>
          <a:graphicData uri="http://schemas.openxmlformats.org/drawingml/2006/table">
            <a:tbl>
              <a:tblPr/>
              <a:tblGrid>
                <a:gridCol w="451588">
                  <a:extLst>
                    <a:ext uri="{9D8B030D-6E8A-4147-A177-3AD203B41FA5}">
                      <a16:colId xmlns:a16="http://schemas.microsoft.com/office/drawing/2014/main" val="714706502"/>
                    </a:ext>
                  </a:extLst>
                </a:gridCol>
                <a:gridCol w="534959">
                  <a:extLst>
                    <a:ext uri="{9D8B030D-6E8A-4147-A177-3AD203B41FA5}">
                      <a16:colId xmlns:a16="http://schemas.microsoft.com/office/drawing/2014/main" val="3817923862"/>
                    </a:ext>
                  </a:extLst>
                </a:gridCol>
                <a:gridCol w="507169">
                  <a:extLst>
                    <a:ext uri="{9D8B030D-6E8A-4147-A177-3AD203B41FA5}">
                      <a16:colId xmlns:a16="http://schemas.microsoft.com/office/drawing/2014/main" val="3078672981"/>
                    </a:ext>
                  </a:extLst>
                </a:gridCol>
                <a:gridCol w="534959">
                  <a:extLst>
                    <a:ext uri="{9D8B030D-6E8A-4147-A177-3AD203B41FA5}">
                      <a16:colId xmlns:a16="http://schemas.microsoft.com/office/drawing/2014/main" val="2134557613"/>
                    </a:ext>
                  </a:extLst>
                </a:gridCol>
                <a:gridCol w="507169">
                  <a:extLst>
                    <a:ext uri="{9D8B030D-6E8A-4147-A177-3AD203B41FA5}">
                      <a16:colId xmlns:a16="http://schemas.microsoft.com/office/drawing/2014/main" val="2703121069"/>
                    </a:ext>
                  </a:extLst>
                </a:gridCol>
                <a:gridCol w="451588">
                  <a:extLst>
                    <a:ext uri="{9D8B030D-6E8A-4147-A177-3AD203B41FA5}">
                      <a16:colId xmlns:a16="http://schemas.microsoft.com/office/drawing/2014/main" val="3026887695"/>
                    </a:ext>
                  </a:extLst>
                </a:gridCol>
                <a:gridCol w="451588">
                  <a:extLst>
                    <a:ext uri="{9D8B030D-6E8A-4147-A177-3AD203B41FA5}">
                      <a16:colId xmlns:a16="http://schemas.microsoft.com/office/drawing/2014/main" val="1675907502"/>
                    </a:ext>
                  </a:extLst>
                </a:gridCol>
                <a:gridCol w="451588">
                  <a:extLst>
                    <a:ext uri="{9D8B030D-6E8A-4147-A177-3AD203B41FA5}">
                      <a16:colId xmlns:a16="http://schemas.microsoft.com/office/drawing/2014/main" val="1671652778"/>
                    </a:ext>
                  </a:extLst>
                </a:gridCol>
                <a:gridCol w="451588">
                  <a:extLst>
                    <a:ext uri="{9D8B030D-6E8A-4147-A177-3AD203B41FA5}">
                      <a16:colId xmlns:a16="http://schemas.microsoft.com/office/drawing/2014/main" val="2655309357"/>
                    </a:ext>
                  </a:extLst>
                </a:gridCol>
                <a:gridCol w="451588">
                  <a:extLst>
                    <a:ext uri="{9D8B030D-6E8A-4147-A177-3AD203B41FA5}">
                      <a16:colId xmlns:a16="http://schemas.microsoft.com/office/drawing/2014/main" val="4280255216"/>
                    </a:ext>
                  </a:extLst>
                </a:gridCol>
                <a:gridCol w="451588">
                  <a:extLst>
                    <a:ext uri="{9D8B030D-6E8A-4147-A177-3AD203B41FA5}">
                      <a16:colId xmlns:a16="http://schemas.microsoft.com/office/drawing/2014/main" val="1323806947"/>
                    </a:ext>
                  </a:extLst>
                </a:gridCol>
                <a:gridCol w="534959">
                  <a:extLst>
                    <a:ext uri="{9D8B030D-6E8A-4147-A177-3AD203B41FA5}">
                      <a16:colId xmlns:a16="http://schemas.microsoft.com/office/drawing/2014/main" val="325621166"/>
                    </a:ext>
                  </a:extLst>
                </a:gridCol>
                <a:gridCol w="486326">
                  <a:extLst>
                    <a:ext uri="{9D8B030D-6E8A-4147-A177-3AD203B41FA5}">
                      <a16:colId xmlns:a16="http://schemas.microsoft.com/office/drawing/2014/main" val="1890282035"/>
                    </a:ext>
                  </a:extLst>
                </a:gridCol>
                <a:gridCol w="534959">
                  <a:extLst>
                    <a:ext uri="{9D8B030D-6E8A-4147-A177-3AD203B41FA5}">
                      <a16:colId xmlns:a16="http://schemas.microsoft.com/office/drawing/2014/main" val="778957460"/>
                    </a:ext>
                  </a:extLst>
                </a:gridCol>
                <a:gridCol w="444641">
                  <a:extLst>
                    <a:ext uri="{9D8B030D-6E8A-4147-A177-3AD203B41FA5}">
                      <a16:colId xmlns:a16="http://schemas.microsoft.com/office/drawing/2014/main" val="2481560544"/>
                    </a:ext>
                  </a:extLst>
                </a:gridCol>
                <a:gridCol w="382113">
                  <a:extLst>
                    <a:ext uri="{9D8B030D-6E8A-4147-A177-3AD203B41FA5}">
                      <a16:colId xmlns:a16="http://schemas.microsoft.com/office/drawing/2014/main" val="4243485588"/>
                    </a:ext>
                  </a:extLst>
                </a:gridCol>
                <a:gridCol w="389061">
                  <a:extLst>
                    <a:ext uri="{9D8B030D-6E8A-4147-A177-3AD203B41FA5}">
                      <a16:colId xmlns:a16="http://schemas.microsoft.com/office/drawing/2014/main" val="48489524"/>
                    </a:ext>
                  </a:extLst>
                </a:gridCol>
                <a:gridCol w="451588">
                  <a:extLst>
                    <a:ext uri="{9D8B030D-6E8A-4147-A177-3AD203B41FA5}">
                      <a16:colId xmlns:a16="http://schemas.microsoft.com/office/drawing/2014/main" val="806212807"/>
                    </a:ext>
                  </a:extLst>
                </a:gridCol>
                <a:gridCol w="534959">
                  <a:extLst>
                    <a:ext uri="{9D8B030D-6E8A-4147-A177-3AD203B41FA5}">
                      <a16:colId xmlns:a16="http://schemas.microsoft.com/office/drawing/2014/main" val="3252735062"/>
                    </a:ext>
                  </a:extLst>
                </a:gridCol>
                <a:gridCol w="507169">
                  <a:extLst>
                    <a:ext uri="{9D8B030D-6E8A-4147-A177-3AD203B41FA5}">
                      <a16:colId xmlns:a16="http://schemas.microsoft.com/office/drawing/2014/main" val="3445221646"/>
                    </a:ext>
                  </a:extLst>
                </a:gridCol>
                <a:gridCol w="479379">
                  <a:extLst>
                    <a:ext uri="{9D8B030D-6E8A-4147-A177-3AD203B41FA5}">
                      <a16:colId xmlns:a16="http://schemas.microsoft.com/office/drawing/2014/main" val="23353783"/>
                    </a:ext>
                  </a:extLst>
                </a:gridCol>
                <a:gridCol w="514116">
                  <a:extLst>
                    <a:ext uri="{9D8B030D-6E8A-4147-A177-3AD203B41FA5}">
                      <a16:colId xmlns:a16="http://schemas.microsoft.com/office/drawing/2014/main" val="292066877"/>
                    </a:ext>
                  </a:extLst>
                </a:gridCol>
                <a:gridCol w="444641">
                  <a:extLst>
                    <a:ext uri="{9D8B030D-6E8A-4147-A177-3AD203B41FA5}">
                      <a16:colId xmlns:a16="http://schemas.microsoft.com/office/drawing/2014/main" val="869425945"/>
                    </a:ext>
                  </a:extLst>
                </a:gridCol>
                <a:gridCol w="486326">
                  <a:extLst>
                    <a:ext uri="{9D8B030D-6E8A-4147-A177-3AD203B41FA5}">
                      <a16:colId xmlns:a16="http://schemas.microsoft.com/office/drawing/2014/main" val="992128351"/>
                    </a:ext>
                  </a:extLst>
                </a:gridCol>
                <a:gridCol w="451588">
                  <a:extLst>
                    <a:ext uri="{9D8B030D-6E8A-4147-A177-3AD203B41FA5}">
                      <a16:colId xmlns:a16="http://schemas.microsoft.com/office/drawing/2014/main" val="3968797382"/>
                    </a:ext>
                  </a:extLst>
                </a:gridCol>
              </a:tblGrid>
              <a:tr h="265373">
                <a:tc gridSpan="10">
                  <a:txBody>
                    <a:bodyPr/>
                    <a:lstStyle/>
                    <a:p>
                      <a:pPr algn="ctr" fontAlgn="ctr"/>
                      <a:r>
                        <a:rPr lang="en-IN" sz="700" b="1" i="0" u="none" strike="noStrike">
                          <a:solidFill>
                            <a:srgbClr val="000000"/>
                          </a:solidFill>
                          <a:effectLst/>
                          <a:latin typeface="Calibri" panose="020F0502020204030204" pitchFamily="34" charset="0"/>
                        </a:rPr>
                        <a:t>With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700" b="1" i="0" u="none" strike="noStrike">
                          <a:solidFill>
                            <a:srgbClr val="000000"/>
                          </a:solidFill>
                          <a:effectLst/>
                          <a:latin typeface="Calibri" panose="020F0502020204030204" pitchFamily="34" charset="0"/>
                        </a:rPr>
                        <a:t>Without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700" b="1" i="0" u="none" strike="noStrike">
                          <a:solidFill>
                            <a:srgbClr val="000000"/>
                          </a:solidFill>
                          <a:effectLst/>
                          <a:latin typeface="Calibri" panose="020F0502020204030204" pitchFamily="34" charset="0"/>
                        </a:rPr>
                        <a:t>Forecasts of analysts</a:t>
                      </a:r>
                    </a:p>
                  </a:txBody>
                  <a:tcPr marL="4098" marR="4098" marT="4098" marB="29506"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4080880206"/>
                  </a:ext>
                </a:extLst>
              </a:tr>
              <a:tr h="265373">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004570809"/>
                  </a:ext>
                </a:extLst>
              </a:tr>
              <a:tr h="265373">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110054326"/>
                  </a:ext>
                </a:extLst>
              </a:tr>
              <a:tr h="265373">
                <a:tc>
                  <a:txBody>
                    <a:bodyPr/>
                    <a:lstStyle/>
                    <a:p>
                      <a:pPr algn="r" fontAlgn="b"/>
                      <a:r>
                        <a:rPr lang="en-IN" sz="700" b="0" i="0" u="none" strike="noStrike">
                          <a:solidFill>
                            <a:srgbClr val="000000"/>
                          </a:solidFill>
                          <a:effectLst/>
                          <a:latin typeface="Calibri" panose="020F0502020204030204" pitchFamily="34" charset="0"/>
                        </a:rPr>
                        <a:t>0.694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-67.304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204.696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-52.193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0.639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-0.141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0.284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0.185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-4.094932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5.650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1.910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-71.693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1.107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-59.416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0.775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0.393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0.429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0.393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13.991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13.991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-2.078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2.101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2.078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-86.331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86.331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139205"/>
                  </a:ext>
                </a:extLst>
              </a:tr>
            </a:tbl>
          </a:graphicData>
        </a:graphic>
      </p:graphicFrame>
    </p:spTree>
    <p:extLst>
      <p:ext uri="{BB962C8B-B14F-4D97-AF65-F5344CB8AC3E}">
        <p14:creationId xmlns:p14="http://schemas.microsoft.com/office/powerpoint/2010/main" val="109660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Utilities (EDA)</a:t>
            </a:r>
            <a:endParaRPr lang="en-US" sz="4000" b="1">
              <a:ea typeface="Calibri Light"/>
              <a:cs typeface="Calibri Light"/>
            </a:endParaRPr>
          </a:p>
        </p:txBody>
      </p:sp>
      <p:sp>
        <p:nvSpPr>
          <p:cNvPr id="7" name="TextBox 6">
            <a:extLst>
              <a:ext uri="{FF2B5EF4-FFF2-40B4-BE49-F238E27FC236}">
                <a16:creationId xmlns:a16="http://schemas.microsoft.com/office/drawing/2014/main" id="{7189B197-D9C7-3AED-CFFF-B38268D95577}"/>
              </a:ext>
            </a:extLst>
          </p:cNvPr>
          <p:cNvSpPr txBox="1"/>
          <p:nvPr/>
        </p:nvSpPr>
        <p:spPr>
          <a:xfrm>
            <a:off x="420746" y="1818342"/>
            <a:ext cx="7321966" cy="646331"/>
          </a:xfrm>
          <a:prstGeom prst="rect">
            <a:avLst/>
          </a:prstGeom>
          <a:noFill/>
        </p:spPr>
        <p:txBody>
          <a:bodyPr wrap="square" rtlCol="0">
            <a:spAutoFit/>
          </a:bodyPr>
          <a:lstStyle/>
          <a:p>
            <a:pPr marL="285750" indent="-285750">
              <a:buFont typeface="Arial" panose="020B0604020202020204" pitchFamily="34" charset="0"/>
              <a:buChar char="•"/>
            </a:pPr>
            <a:r>
              <a:rPr lang="en-IN"/>
              <a:t>Macro plot describing the leading indicators showing effect on the sector. </a:t>
            </a:r>
          </a:p>
          <a:p>
            <a:pPr marL="285750" indent="-285750">
              <a:buFont typeface="Arial" panose="020B0604020202020204" pitchFamily="34" charset="0"/>
              <a:buChar char="•"/>
            </a:pPr>
            <a:r>
              <a:rPr lang="en-IN"/>
              <a:t>Correlation plot with cut off 0.8</a:t>
            </a:r>
          </a:p>
        </p:txBody>
      </p:sp>
      <p:pic>
        <p:nvPicPr>
          <p:cNvPr id="11" name="Picture 10">
            <a:extLst>
              <a:ext uri="{FF2B5EF4-FFF2-40B4-BE49-F238E27FC236}">
                <a16:creationId xmlns:a16="http://schemas.microsoft.com/office/drawing/2014/main" id="{386A64A8-75D5-8AA7-1850-5BD9F3868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8" y="2623572"/>
            <a:ext cx="5668166" cy="3677163"/>
          </a:xfrm>
          <a:prstGeom prst="rect">
            <a:avLst/>
          </a:prstGeom>
        </p:spPr>
      </p:pic>
      <p:pic>
        <p:nvPicPr>
          <p:cNvPr id="15" name="Picture 14">
            <a:extLst>
              <a:ext uri="{FF2B5EF4-FFF2-40B4-BE49-F238E27FC236}">
                <a16:creationId xmlns:a16="http://schemas.microsoft.com/office/drawing/2014/main" id="{1D18E452-16B7-A365-DB75-5444A32F9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737" y="2103007"/>
            <a:ext cx="5239019" cy="4718292"/>
          </a:xfrm>
          <a:prstGeom prst="rect">
            <a:avLst/>
          </a:prstGeom>
        </p:spPr>
      </p:pic>
    </p:spTree>
    <p:extLst>
      <p:ext uri="{BB962C8B-B14F-4D97-AF65-F5344CB8AC3E}">
        <p14:creationId xmlns:p14="http://schemas.microsoft.com/office/powerpoint/2010/main" val="20561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Data Understanding</a:t>
            </a:r>
          </a:p>
        </p:txBody>
      </p:sp>
      <p:sp>
        <p:nvSpPr>
          <p:cNvPr id="3" name="Content Placeholder 2">
            <a:extLst>
              <a:ext uri="{FF2B5EF4-FFF2-40B4-BE49-F238E27FC236}">
                <a16:creationId xmlns:a16="http://schemas.microsoft.com/office/drawing/2014/main" id="{2E8E835B-CBB6-A3D1-F573-70A03EC5CE90}"/>
              </a:ext>
            </a:extLst>
          </p:cNvPr>
          <p:cNvSpPr>
            <a:spLocks noGrp="1"/>
          </p:cNvSpPr>
          <p:nvPr>
            <p:ph idx="1"/>
          </p:nvPr>
        </p:nvSpPr>
        <p:spPr>
          <a:xfrm>
            <a:off x="1457558" y="1405549"/>
            <a:ext cx="9724031" cy="2486474"/>
          </a:xfrm>
        </p:spPr>
        <p:txBody>
          <a:bodyPr anchor="ctr">
            <a:normAutofit/>
          </a:bodyPr>
          <a:lstStyle/>
          <a:p>
            <a:pPr>
              <a:lnSpc>
                <a:spcPct val="150000"/>
              </a:lnSpc>
            </a:pPr>
            <a:r>
              <a:rPr lang="en-US" sz="3200" b="1"/>
              <a:t>Earnings data from </a:t>
            </a:r>
            <a:r>
              <a:rPr lang="en-US" sz="3200" b="1" err="1"/>
              <a:t>Factset</a:t>
            </a:r>
            <a:endParaRPr lang="en-US" sz="3200" b="1"/>
          </a:p>
          <a:p>
            <a:pPr lvl="1">
              <a:lnSpc>
                <a:spcPct val="150000"/>
              </a:lnSpc>
            </a:pPr>
            <a:r>
              <a:rPr lang="en-US"/>
              <a:t>Actual earnings for 11 sector ETFs</a:t>
            </a:r>
          </a:p>
          <a:p>
            <a:pPr lvl="1">
              <a:lnSpc>
                <a:spcPct val="150000"/>
              </a:lnSpc>
            </a:pPr>
            <a:r>
              <a:rPr lang="en-US"/>
              <a:t>Forecasted earnings of other analysts for the same 11 sector ETFs.</a:t>
            </a:r>
          </a:p>
        </p:txBody>
      </p:sp>
      <p:pic>
        <p:nvPicPr>
          <p:cNvPr id="5" name="Picture 4">
            <a:extLst>
              <a:ext uri="{FF2B5EF4-FFF2-40B4-BE49-F238E27FC236}">
                <a16:creationId xmlns:a16="http://schemas.microsoft.com/office/drawing/2014/main" id="{5E03A087-4CE7-58F8-C43C-728EF25FB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368" y="5630538"/>
            <a:ext cx="4147968" cy="937441"/>
          </a:xfrm>
          <a:prstGeom prst="rect">
            <a:avLst/>
          </a:prstGeom>
        </p:spPr>
      </p:pic>
      <p:graphicFrame>
        <p:nvGraphicFramePr>
          <p:cNvPr id="9" name="Table 8">
            <a:extLst>
              <a:ext uri="{FF2B5EF4-FFF2-40B4-BE49-F238E27FC236}">
                <a16:creationId xmlns:a16="http://schemas.microsoft.com/office/drawing/2014/main" id="{AF54D6B6-9E8B-6404-0BA4-197FCCD3A2A7}"/>
              </a:ext>
            </a:extLst>
          </p:cNvPr>
          <p:cNvGraphicFramePr>
            <a:graphicFrameLocks noGrp="1"/>
          </p:cNvGraphicFramePr>
          <p:nvPr>
            <p:extLst>
              <p:ext uri="{D42A27DB-BD31-4B8C-83A1-F6EECF244321}">
                <p14:modId xmlns:p14="http://schemas.microsoft.com/office/powerpoint/2010/main" val="4130048405"/>
              </p:ext>
            </p:extLst>
          </p:nvPr>
        </p:nvGraphicFramePr>
        <p:xfrm>
          <a:off x="2165678" y="3895307"/>
          <a:ext cx="3930320" cy="2636520"/>
        </p:xfrm>
        <a:graphic>
          <a:graphicData uri="http://schemas.openxmlformats.org/drawingml/2006/table">
            <a:tbl>
              <a:tblPr/>
              <a:tblGrid>
                <a:gridCol w="1146344">
                  <a:extLst>
                    <a:ext uri="{9D8B030D-6E8A-4147-A177-3AD203B41FA5}">
                      <a16:colId xmlns:a16="http://schemas.microsoft.com/office/drawing/2014/main" val="1096235960"/>
                    </a:ext>
                  </a:extLst>
                </a:gridCol>
                <a:gridCol w="2783976">
                  <a:extLst>
                    <a:ext uri="{9D8B030D-6E8A-4147-A177-3AD203B41FA5}">
                      <a16:colId xmlns:a16="http://schemas.microsoft.com/office/drawing/2014/main" val="3839822619"/>
                    </a:ext>
                  </a:extLst>
                </a:gridCol>
              </a:tblGrid>
              <a:tr h="0">
                <a:tc>
                  <a:txBody>
                    <a:bodyPr/>
                    <a:lstStyle/>
                    <a:p>
                      <a:pPr algn="ctr" fontAlgn="ctr"/>
                      <a:r>
                        <a:rPr lang="en-IN" sz="1100" b="1" i="0" u="none" strike="noStrike">
                          <a:solidFill>
                            <a:srgbClr val="000000"/>
                          </a:solidFill>
                          <a:effectLst/>
                          <a:latin typeface="Calibri" panose="020F0502020204030204" pitchFamily="34" charset="0"/>
                        </a:rPr>
                        <a:t>ETF</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IN" sz="1100" b="1" i="0" u="none" strike="noStrike">
                          <a:solidFill>
                            <a:srgbClr val="000000"/>
                          </a:solidFill>
                          <a:effectLst/>
                          <a:latin typeface="Calibri" panose="020F0502020204030204" pitchFamily="34" charset="0"/>
                        </a:rPr>
                        <a:t>Sector</a:t>
                      </a: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124377232"/>
                  </a:ext>
                </a:extLst>
              </a:tr>
              <a:tr h="190500">
                <a:tc>
                  <a:txBody>
                    <a:bodyPr/>
                    <a:lstStyle/>
                    <a:p>
                      <a:pPr algn="l" fontAlgn="b"/>
                      <a:r>
                        <a:rPr lang="en-IN" sz="1100" b="0" i="0" u="none" strike="noStrike">
                          <a:solidFill>
                            <a:srgbClr val="000000"/>
                          </a:solidFill>
                          <a:effectLst/>
                          <a:latin typeface="Calibri" panose="020F0502020204030204" pitchFamily="34" charset="0"/>
                        </a:rPr>
                        <a:t>XLB</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Materials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109974"/>
                  </a:ext>
                </a:extLst>
              </a:tr>
              <a:tr h="190500">
                <a:tc>
                  <a:txBody>
                    <a:bodyPr/>
                    <a:lstStyle/>
                    <a:p>
                      <a:pPr algn="l" fontAlgn="b"/>
                      <a:r>
                        <a:rPr lang="en-IN" sz="1100" b="0" i="0" u="none" strike="noStrike">
                          <a:solidFill>
                            <a:srgbClr val="000000"/>
                          </a:solidFill>
                          <a:effectLst/>
                          <a:latin typeface="Calibri" panose="020F0502020204030204" pitchFamily="34" charset="0"/>
                        </a:rPr>
                        <a:t>XLP</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Consumer Staples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3130136"/>
                  </a:ext>
                </a:extLst>
              </a:tr>
              <a:tr h="180975">
                <a:tc>
                  <a:txBody>
                    <a:bodyPr/>
                    <a:lstStyle/>
                    <a:p>
                      <a:pPr algn="l" fontAlgn="b"/>
                      <a:r>
                        <a:rPr lang="en-IN" sz="1100" b="0" i="0" u="none" strike="noStrike">
                          <a:solidFill>
                            <a:srgbClr val="000000"/>
                          </a:solidFill>
                          <a:effectLst/>
                          <a:latin typeface="Calibri" panose="020F0502020204030204" pitchFamily="34" charset="0"/>
                        </a:rPr>
                        <a:t>XLU</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Utilities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9091255"/>
                  </a:ext>
                </a:extLst>
              </a:tr>
              <a:tr h="180975">
                <a:tc>
                  <a:txBody>
                    <a:bodyPr/>
                    <a:lstStyle/>
                    <a:p>
                      <a:pPr algn="l" fontAlgn="b"/>
                      <a:r>
                        <a:rPr lang="en-IN" sz="1100" b="0" i="0" u="none" strike="noStrike">
                          <a:solidFill>
                            <a:srgbClr val="000000"/>
                          </a:solidFill>
                          <a:effectLst/>
                          <a:latin typeface="Calibri" panose="020F0502020204030204" pitchFamily="34" charset="0"/>
                        </a:rPr>
                        <a:t>IYR</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Real Estate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009639"/>
                  </a:ext>
                </a:extLst>
              </a:tr>
              <a:tr h="180975">
                <a:tc>
                  <a:txBody>
                    <a:bodyPr/>
                    <a:lstStyle/>
                    <a:p>
                      <a:pPr algn="l" fontAlgn="b"/>
                      <a:r>
                        <a:rPr lang="en-IN" sz="1100" b="0" i="0" u="none" strike="noStrike">
                          <a:solidFill>
                            <a:srgbClr val="000000"/>
                          </a:solidFill>
                          <a:effectLst/>
                          <a:latin typeface="Calibri" panose="020F0502020204030204" pitchFamily="34" charset="0"/>
                        </a:rPr>
                        <a:t>IYZ</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Telecom</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7660074"/>
                  </a:ext>
                </a:extLst>
              </a:tr>
              <a:tr h="180975">
                <a:tc>
                  <a:txBody>
                    <a:bodyPr/>
                    <a:lstStyle/>
                    <a:p>
                      <a:pPr algn="l" fontAlgn="b"/>
                      <a:r>
                        <a:rPr lang="en-IN" sz="1100" b="0" i="0" u="none" strike="noStrike">
                          <a:solidFill>
                            <a:srgbClr val="000000"/>
                          </a:solidFill>
                          <a:effectLst/>
                          <a:latin typeface="Calibri" panose="020F0502020204030204" pitchFamily="34" charset="0"/>
                        </a:rPr>
                        <a:t>XLF</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Financials</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612841"/>
                  </a:ext>
                </a:extLst>
              </a:tr>
              <a:tr h="180975">
                <a:tc>
                  <a:txBody>
                    <a:bodyPr/>
                    <a:lstStyle/>
                    <a:p>
                      <a:pPr algn="l" fontAlgn="b"/>
                      <a:r>
                        <a:rPr lang="en-IN" sz="1100" b="0" i="0" u="none" strike="noStrike">
                          <a:solidFill>
                            <a:srgbClr val="000000"/>
                          </a:solidFill>
                          <a:effectLst/>
                          <a:latin typeface="Calibri" panose="020F0502020204030204" pitchFamily="34" charset="0"/>
                        </a:rPr>
                        <a:t>XLE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Energy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133095"/>
                  </a:ext>
                </a:extLst>
              </a:tr>
              <a:tr h="180975">
                <a:tc>
                  <a:txBody>
                    <a:bodyPr/>
                    <a:lstStyle/>
                    <a:p>
                      <a:pPr algn="l" fontAlgn="b"/>
                      <a:r>
                        <a:rPr lang="en-IN" sz="1100" b="0" i="0" u="none" strike="noStrike">
                          <a:solidFill>
                            <a:srgbClr val="000000"/>
                          </a:solidFill>
                          <a:effectLst/>
                          <a:latin typeface="Calibri" panose="020F0502020204030204" pitchFamily="34" charset="0"/>
                        </a:rPr>
                        <a:t>XLI</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Industrial</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5746240"/>
                  </a:ext>
                </a:extLst>
              </a:tr>
              <a:tr h="180975">
                <a:tc>
                  <a:txBody>
                    <a:bodyPr/>
                    <a:lstStyle/>
                    <a:p>
                      <a:pPr algn="l" fontAlgn="b"/>
                      <a:r>
                        <a:rPr lang="en-IN" sz="1100" b="0" i="0" u="none" strike="noStrike">
                          <a:solidFill>
                            <a:srgbClr val="000000"/>
                          </a:solidFill>
                          <a:effectLst/>
                          <a:latin typeface="Calibri" panose="020F0502020204030204" pitchFamily="34" charset="0"/>
                        </a:rPr>
                        <a:t>XLY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Consumer Discretionary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1712999"/>
                  </a:ext>
                </a:extLst>
              </a:tr>
              <a:tr h="180975">
                <a:tc>
                  <a:txBody>
                    <a:bodyPr/>
                    <a:lstStyle/>
                    <a:p>
                      <a:pPr algn="l" fontAlgn="b"/>
                      <a:r>
                        <a:rPr lang="en-IN" sz="1100" b="0" i="0" u="none" strike="noStrike">
                          <a:solidFill>
                            <a:srgbClr val="000000"/>
                          </a:solidFill>
                          <a:effectLst/>
                          <a:latin typeface="Calibri" panose="020F0502020204030204" pitchFamily="34" charset="0"/>
                        </a:rPr>
                        <a:t>XLV</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Healthcare</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9007762"/>
                  </a:ext>
                </a:extLst>
              </a:tr>
              <a:tr h="180975">
                <a:tc>
                  <a:txBody>
                    <a:bodyPr/>
                    <a:lstStyle/>
                    <a:p>
                      <a:pPr algn="l" fontAlgn="b"/>
                      <a:r>
                        <a:rPr lang="en-IN" sz="1100" b="0" i="0" u="none" strike="noStrike">
                          <a:solidFill>
                            <a:srgbClr val="000000"/>
                          </a:solidFill>
                          <a:effectLst/>
                          <a:latin typeface="Calibri" panose="020F0502020204030204" pitchFamily="34" charset="0"/>
                        </a:rPr>
                        <a:t>XLK</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100" b="0" i="0" u="none" strike="noStrike">
                          <a:solidFill>
                            <a:srgbClr val="000000"/>
                          </a:solidFill>
                          <a:effectLst/>
                          <a:latin typeface="Calibri" panose="020F0502020204030204" pitchFamily="34" charset="0"/>
                        </a:rPr>
                        <a:t>Technology</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0040478"/>
                  </a:ext>
                </a:extLst>
              </a:tr>
            </a:tbl>
          </a:graphicData>
        </a:graphic>
      </p:graphicFrame>
    </p:spTree>
    <p:extLst>
      <p:ext uri="{BB962C8B-B14F-4D97-AF65-F5344CB8AC3E}">
        <p14:creationId xmlns:p14="http://schemas.microsoft.com/office/powerpoint/2010/main" val="2916743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Appendix: Utilities (Modeling)</a:t>
            </a:r>
            <a:endParaRPr lang="en-US" sz="4000" b="1">
              <a:ea typeface="Calibri Light"/>
              <a:cs typeface="Calibri Light"/>
            </a:endParaRPr>
          </a:p>
        </p:txBody>
      </p:sp>
      <p:pic>
        <p:nvPicPr>
          <p:cNvPr id="9" name="Picture 8">
            <a:extLst>
              <a:ext uri="{FF2B5EF4-FFF2-40B4-BE49-F238E27FC236}">
                <a16:creationId xmlns:a16="http://schemas.microsoft.com/office/drawing/2014/main" id="{4333B217-7E8B-EA1F-72F7-F4E3485D4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125" y="1622745"/>
            <a:ext cx="8114254" cy="4192907"/>
          </a:xfrm>
          <a:prstGeom prst="rect">
            <a:avLst/>
          </a:prstGeom>
        </p:spPr>
      </p:pic>
      <p:graphicFrame>
        <p:nvGraphicFramePr>
          <p:cNvPr id="11" name="Table 10">
            <a:extLst>
              <a:ext uri="{FF2B5EF4-FFF2-40B4-BE49-F238E27FC236}">
                <a16:creationId xmlns:a16="http://schemas.microsoft.com/office/drawing/2014/main" id="{CBBA0C05-CDDD-9B43-5D48-61E232FC7537}"/>
              </a:ext>
            </a:extLst>
          </p:cNvPr>
          <p:cNvGraphicFramePr>
            <a:graphicFrameLocks noGrp="1"/>
          </p:cNvGraphicFramePr>
          <p:nvPr>
            <p:extLst>
              <p:ext uri="{D42A27DB-BD31-4B8C-83A1-F6EECF244321}">
                <p14:modId xmlns:p14="http://schemas.microsoft.com/office/powerpoint/2010/main" val="3350812757"/>
              </p:ext>
            </p:extLst>
          </p:nvPr>
        </p:nvGraphicFramePr>
        <p:xfrm>
          <a:off x="232143" y="5720316"/>
          <a:ext cx="11825179" cy="985364"/>
        </p:xfrm>
        <a:graphic>
          <a:graphicData uri="http://schemas.openxmlformats.org/drawingml/2006/table">
            <a:tbl>
              <a:tblPr/>
              <a:tblGrid>
                <a:gridCol w="449232">
                  <a:extLst>
                    <a:ext uri="{9D8B030D-6E8A-4147-A177-3AD203B41FA5}">
                      <a16:colId xmlns:a16="http://schemas.microsoft.com/office/drawing/2014/main" val="30222650"/>
                    </a:ext>
                  </a:extLst>
                </a:gridCol>
                <a:gridCol w="532168">
                  <a:extLst>
                    <a:ext uri="{9D8B030D-6E8A-4147-A177-3AD203B41FA5}">
                      <a16:colId xmlns:a16="http://schemas.microsoft.com/office/drawing/2014/main" val="3856663590"/>
                    </a:ext>
                  </a:extLst>
                </a:gridCol>
                <a:gridCol w="504523">
                  <a:extLst>
                    <a:ext uri="{9D8B030D-6E8A-4147-A177-3AD203B41FA5}">
                      <a16:colId xmlns:a16="http://schemas.microsoft.com/office/drawing/2014/main" val="262905897"/>
                    </a:ext>
                  </a:extLst>
                </a:gridCol>
                <a:gridCol w="532168">
                  <a:extLst>
                    <a:ext uri="{9D8B030D-6E8A-4147-A177-3AD203B41FA5}">
                      <a16:colId xmlns:a16="http://schemas.microsoft.com/office/drawing/2014/main" val="3991026416"/>
                    </a:ext>
                  </a:extLst>
                </a:gridCol>
                <a:gridCol w="504523">
                  <a:extLst>
                    <a:ext uri="{9D8B030D-6E8A-4147-A177-3AD203B41FA5}">
                      <a16:colId xmlns:a16="http://schemas.microsoft.com/office/drawing/2014/main" val="2518315044"/>
                    </a:ext>
                  </a:extLst>
                </a:gridCol>
                <a:gridCol w="449232">
                  <a:extLst>
                    <a:ext uri="{9D8B030D-6E8A-4147-A177-3AD203B41FA5}">
                      <a16:colId xmlns:a16="http://schemas.microsoft.com/office/drawing/2014/main" val="2543275826"/>
                    </a:ext>
                  </a:extLst>
                </a:gridCol>
                <a:gridCol w="449232">
                  <a:extLst>
                    <a:ext uri="{9D8B030D-6E8A-4147-A177-3AD203B41FA5}">
                      <a16:colId xmlns:a16="http://schemas.microsoft.com/office/drawing/2014/main" val="3653027254"/>
                    </a:ext>
                  </a:extLst>
                </a:gridCol>
                <a:gridCol w="449232">
                  <a:extLst>
                    <a:ext uri="{9D8B030D-6E8A-4147-A177-3AD203B41FA5}">
                      <a16:colId xmlns:a16="http://schemas.microsoft.com/office/drawing/2014/main" val="2333896184"/>
                    </a:ext>
                  </a:extLst>
                </a:gridCol>
                <a:gridCol w="449232">
                  <a:extLst>
                    <a:ext uri="{9D8B030D-6E8A-4147-A177-3AD203B41FA5}">
                      <a16:colId xmlns:a16="http://schemas.microsoft.com/office/drawing/2014/main" val="804668511"/>
                    </a:ext>
                  </a:extLst>
                </a:gridCol>
                <a:gridCol w="449232">
                  <a:extLst>
                    <a:ext uri="{9D8B030D-6E8A-4147-A177-3AD203B41FA5}">
                      <a16:colId xmlns:a16="http://schemas.microsoft.com/office/drawing/2014/main" val="1983285113"/>
                    </a:ext>
                  </a:extLst>
                </a:gridCol>
                <a:gridCol w="449232">
                  <a:extLst>
                    <a:ext uri="{9D8B030D-6E8A-4147-A177-3AD203B41FA5}">
                      <a16:colId xmlns:a16="http://schemas.microsoft.com/office/drawing/2014/main" val="2957285417"/>
                    </a:ext>
                  </a:extLst>
                </a:gridCol>
                <a:gridCol w="532168">
                  <a:extLst>
                    <a:ext uri="{9D8B030D-6E8A-4147-A177-3AD203B41FA5}">
                      <a16:colId xmlns:a16="http://schemas.microsoft.com/office/drawing/2014/main" val="314353072"/>
                    </a:ext>
                  </a:extLst>
                </a:gridCol>
                <a:gridCol w="483789">
                  <a:extLst>
                    <a:ext uri="{9D8B030D-6E8A-4147-A177-3AD203B41FA5}">
                      <a16:colId xmlns:a16="http://schemas.microsoft.com/office/drawing/2014/main" val="2112085364"/>
                    </a:ext>
                  </a:extLst>
                </a:gridCol>
                <a:gridCol w="532168">
                  <a:extLst>
                    <a:ext uri="{9D8B030D-6E8A-4147-A177-3AD203B41FA5}">
                      <a16:colId xmlns:a16="http://schemas.microsoft.com/office/drawing/2014/main" val="1602967287"/>
                    </a:ext>
                  </a:extLst>
                </a:gridCol>
                <a:gridCol w="442321">
                  <a:extLst>
                    <a:ext uri="{9D8B030D-6E8A-4147-A177-3AD203B41FA5}">
                      <a16:colId xmlns:a16="http://schemas.microsoft.com/office/drawing/2014/main" val="2167158609"/>
                    </a:ext>
                  </a:extLst>
                </a:gridCol>
                <a:gridCol w="380119">
                  <a:extLst>
                    <a:ext uri="{9D8B030D-6E8A-4147-A177-3AD203B41FA5}">
                      <a16:colId xmlns:a16="http://schemas.microsoft.com/office/drawing/2014/main" val="628141637"/>
                    </a:ext>
                  </a:extLst>
                </a:gridCol>
                <a:gridCol w="387031">
                  <a:extLst>
                    <a:ext uri="{9D8B030D-6E8A-4147-A177-3AD203B41FA5}">
                      <a16:colId xmlns:a16="http://schemas.microsoft.com/office/drawing/2014/main" val="3265955779"/>
                    </a:ext>
                  </a:extLst>
                </a:gridCol>
                <a:gridCol w="449232">
                  <a:extLst>
                    <a:ext uri="{9D8B030D-6E8A-4147-A177-3AD203B41FA5}">
                      <a16:colId xmlns:a16="http://schemas.microsoft.com/office/drawing/2014/main" val="666910850"/>
                    </a:ext>
                  </a:extLst>
                </a:gridCol>
                <a:gridCol w="532168">
                  <a:extLst>
                    <a:ext uri="{9D8B030D-6E8A-4147-A177-3AD203B41FA5}">
                      <a16:colId xmlns:a16="http://schemas.microsoft.com/office/drawing/2014/main" val="2002880978"/>
                    </a:ext>
                  </a:extLst>
                </a:gridCol>
                <a:gridCol w="504523">
                  <a:extLst>
                    <a:ext uri="{9D8B030D-6E8A-4147-A177-3AD203B41FA5}">
                      <a16:colId xmlns:a16="http://schemas.microsoft.com/office/drawing/2014/main" val="3440990344"/>
                    </a:ext>
                  </a:extLst>
                </a:gridCol>
                <a:gridCol w="476878">
                  <a:extLst>
                    <a:ext uri="{9D8B030D-6E8A-4147-A177-3AD203B41FA5}">
                      <a16:colId xmlns:a16="http://schemas.microsoft.com/office/drawing/2014/main" val="3260330604"/>
                    </a:ext>
                  </a:extLst>
                </a:gridCol>
                <a:gridCol w="511434">
                  <a:extLst>
                    <a:ext uri="{9D8B030D-6E8A-4147-A177-3AD203B41FA5}">
                      <a16:colId xmlns:a16="http://schemas.microsoft.com/office/drawing/2014/main" val="3275289050"/>
                    </a:ext>
                  </a:extLst>
                </a:gridCol>
                <a:gridCol w="442321">
                  <a:extLst>
                    <a:ext uri="{9D8B030D-6E8A-4147-A177-3AD203B41FA5}">
                      <a16:colId xmlns:a16="http://schemas.microsoft.com/office/drawing/2014/main" val="3419129057"/>
                    </a:ext>
                  </a:extLst>
                </a:gridCol>
                <a:gridCol w="483789">
                  <a:extLst>
                    <a:ext uri="{9D8B030D-6E8A-4147-A177-3AD203B41FA5}">
                      <a16:colId xmlns:a16="http://schemas.microsoft.com/office/drawing/2014/main" val="1926075571"/>
                    </a:ext>
                  </a:extLst>
                </a:gridCol>
                <a:gridCol w="449232">
                  <a:extLst>
                    <a:ext uri="{9D8B030D-6E8A-4147-A177-3AD203B41FA5}">
                      <a16:colId xmlns:a16="http://schemas.microsoft.com/office/drawing/2014/main" val="3209255947"/>
                    </a:ext>
                  </a:extLst>
                </a:gridCol>
              </a:tblGrid>
              <a:tr h="246341">
                <a:tc gridSpan="10">
                  <a:txBody>
                    <a:bodyPr/>
                    <a:lstStyle/>
                    <a:p>
                      <a:pPr algn="ctr" fontAlgn="ctr"/>
                      <a:r>
                        <a:rPr lang="en-IN" sz="700" b="1" i="0" u="none" strike="noStrike">
                          <a:solidFill>
                            <a:srgbClr val="000000"/>
                          </a:solidFill>
                          <a:effectLst/>
                          <a:latin typeface="Calibri" panose="020F0502020204030204" pitchFamily="34" charset="0"/>
                        </a:rPr>
                        <a:t>With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700" b="1" i="0" u="none" strike="noStrike">
                          <a:solidFill>
                            <a:srgbClr val="000000"/>
                          </a:solidFill>
                          <a:effectLst/>
                          <a:latin typeface="Calibri" panose="020F0502020204030204" pitchFamily="34" charset="0"/>
                        </a:rPr>
                        <a:t>Without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700" b="1" i="0" u="none" strike="noStrike">
                          <a:solidFill>
                            <a:srgbClr val="000000"/>
                          </a:solidFill>
                          <a:effectLst/>
                          <a:latin typeface="Calibri" panose="020F0502020204030204" pitchFamily="34" charset="0"/>
                        </a:rPr>
                        <a:t>Forecasts of analysts</a:t>
                      </a:r>
                    </a:p>
                  </a:txBody>
                  <a:tcPr marL="4098" marR="4098" marT="4098" marB="29506"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750193162"/>
                  </a:ext>
                </a:extLst>
              </a:tr>
              <a:tr h="246341">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2117357161"/>
                  </a:ext>
                </a:extLst>
              </a:tr>
              <a:tr h="246341">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658994002"/>
                  </a:ext>
                </a:extLst>
              </a:tr>
              <a:tr h="246341">
                <a:tc>
                  <a:txBody>
                    <a:bodyPr/>
                    <a:lstStyle/>
                    <a:p>
                      <a:pPr algn="r" fontAlgn="b"/>
                      <a:r>
                        <a:rPr lang="en-IN" sz="700" b="0" i="0" u="none" strike="noStrike">
                          <a:solidFill>
                            <a:srgbClr val="000000"/>
                          </a:solidFill>
                          <a:effectLst/>
                          <a:latin typeface="Calibri" panose="020F0502020204030204" pitchFamily="34" charset="0"/>
                        </a:rPr>
                        <a:t>0.070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-90.711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181.289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-75.600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0.927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-0.168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1.345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1.200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700" b="0" i="0" u="none" strike="noStrike">
                          <a:solidFill>
                            <a:srgbClr val="444444"/>
                          </a:solidFill>
                          <a:effectLst/>
                          <a:latin typeface="Calibri" panose="020F0502020204030204" pitchFamily="34" charset="0"/>
                        </a:rPr>
                        <a:t>-2.691049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37.517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0.067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-86.127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18.873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-72.905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0.924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-3.363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3.950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3.363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-102.527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102.527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-0.237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0.273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0.237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-7.957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7.957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723009"/>
                  </a:ext>
                </a:extLst>
              </a:tr>
            </a:tbl>
          </a:graphicData>
        </a:graphic>
      </p:graphicFrame>
    </p:spTree>
    <p:extLst>
      <p:ext uri="{BB962C8B-B14F-4D97-AF65-F5344CB8AC3E}">
        <p14:creationId xmlns:p14="http://schemas.microsoft.com/office/powerpoint/2010/main" val="3336805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84874"/>
            <a:ext cx="9895951" cy="1033669"/>
          </a:xfrm>
        </p:spPr>
        <p:txBody>
          <a:bodyPr>
            <a:normAutofit/>
          </a:bodyPr>
          <a:lstStyle/>
          <a:p>
            <a:r>
              <a:rPr lang="en-US" sz="4000" b="1">
                <a:solidFill>
                  <a:srgbClr val="FFFFFF"/>
                </a:solidFill>
                <a:ea typeface="Calibri Light"/>
                <a:cs typeface="Calibri Light"/>
              </a:rPr>
              <a:t>Appendix: </a:t>
            </a:r>
            <a:r>
              <a:rPr lang="en-US" sz="4000">
                <a:solidFill>
                  <a:srgbClr val="FFFFFF"/>
                </a:solidFill>
                <a:ea typeface="Calibri Light"/>
                <a:cs typeface="Calibri Light"/>
              </a:rPr>
              <a:t>Telecommunication (EDA)</a:t>
            </a:r>
            <a:endParaRPr lang="en-US"/>
          </a:p>
        </p:txBody>
      </p:sp>
      <p:sp>
        <p:nvSpPr>
          <p:cNvPr id="11" name="TextBox 10">
            <a:extLst>
              <a:ext uri="{FF2B5EF4-FFF2-40B4-BE49-F238E27FC236}">
                <a16:creationId xmlns:a16="http://schemas.microsoft.com/office/drawing/2014/main" id="{35ADD7CF-F66D-7AFA-186F-EB67B5FD275D}"/>
              </a:ext>
            </a:extLst>
          </p:cNvPr>
          <p:cNvSpPr txBox="1"/>
          <p:nvPr/>
        </p:nvSpPr>
        <p:spPr>
          <a:xfrm>
            <a:off x="361371" y="1770846"/>
            <a:ext cx="7321966" cy="646331"/>
          </a:xfrm>
          <a:prstGeom prst="rect">
            <a:avLst/>
          </a:prstGeom>
          <a:noFill/>
        </p:spPr>
        <p:txBody>
          <a:bodyPr wrap="square" rtlCol="0">
            <a:spAutoFit/>
          </a:bodyPr>
          <a:lstStyle/>
          <a:p>
            <a:pPr marL="285750" indent="-285750">
              <a:buFont typeface="Arial" panose="020B0604020202020204" pitchFamily="34" charset="0"/>
              <a:buChar char="•"/>
            </a:pPr>
            <a:r>
              <a:rPr lang="en-IN"/>
              <a:t>Macro plot describing the leading indicators showing effect on the sector. </a:t>
            </a:r>
          </a:p>
          <a:p>
            <a:pPr marL="285750" indent="-285750">
              <a:buFont typeface="Arial" panose="020B0604020202020204" pitchFamily="34" charset="0"/>
              <a:buChar char="•"/>
            </a:pPr>
            <a:r>
              <a:rPr lang="en-IN"/>
              <a:t>Correlation plot with cut off 0.8</a:t>
            </a:r>
          </a:p>
        </p:txBody>
      </p:sp>
      <p:pic>
        <p:nvPicPr>
          <p:cNvPr id="15" name="Picture 14">
            <a:extLst>
              <a:ext uri="{FF2B5EF4-FFF2-40B4-BE49-F238E27FC236}">
                <a16:creationId xmlns:a16="http://schemas.microsoft.com/office/drawing/2014/main" id="{825D157A-CCEB-B53E-7853-55184C01B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8" y="2787272"/>
            <a:ext cx="5668166" cy="3677163"/>
          </a:xfrm>
          <a:prstGeom prst="rect">
            <a:avLst/>
          </a:prstGeom>
        </p:spPr>
      </p:pic>
      <p:pic>
        <p:nvPicPr>
          <p:cNvPr id="18" name="Picture 17">
            <a:extLst>
              <a:ext uri="{FF2B5EF4-FFF2-40B4-BE49-F238E27FC236}">
                <a16:creationId xmlns:a16="http://schemas.microsoft.com/office/drawing/2014/main" id="{2296491D-9983-EEC7-8921-1C927E234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204" y="2029088"/>
            <a:ext cx="5397777" cy="4686541"/>
          </a:xfrm>
          <a:prstGeom prst="rect">
            <a:avLst/>
          </a:prstGeom>
        </p:spPr>
      </p:pic>
    </p:spTree>
    <p:extLst>
      <p:ext uri="{BB962C8B-B14F-4D97-AF65-F5344CB8AC3E}">
        <p14:creationId xmlns:p14="http://schemas.microsoft.com/office/powerpoint/2010/main" val="651348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9" y="284874"/>
            <a:ext cx="9895951" cy="1033669"/>
          </a:xfrm>
        </p:spPr>
        <p:txBody>
          <a:bodyPr>
            <a:normAutofit/>
          </a:bodyPr>
          <a:lstStyle/>
          <a:p>
            <a:r>
              <a:rPr lang="en-US" sz="4000" b="1">
                <a:solidFill>
                  <a:srgbClr val="FFFFFF"/>
                </a:solidFill>
                <a:ea typeface="Calibri Light"/>
                <a:cs typeface="Calibri Light"/>
              </a:rPr>
              <a:t>Appendix: </a:t>
            </a:r>
            <a:r>
              <a:rPr lang="en-US" sz="4000">
                <a:solidFill>
                  <a:srgbClr val="FFFFFF"/>
                </a:solidFill>
                <a:ea typeface="Calibri Light"/>
                <a:cs typeface="Calibri Light"/>
              </a:rPr>
              <a:t>Telecommunication (Modeling)</a:t>
            </a:r>
            <a:endParaRPr lang="en-US"/>
          </a:p>
        </p:txBody>
      </p:sp>
      <p:pic>
        <p:nvPicPr>
          <p:cNvPr id="5" name="Picture 5" descr="Chart, line chart&#10;&#10;Description automatically generated">
            <a:extLst>
              <a:ext uri="{FF2B5EF4-FFF2-40B4-BE49-F238E27FC236}">
                <a16:creationId xmlns:a16="http://schemas.microsoft.com/office/drawing/2014/main" id="{C396F1CE-3FBA-752F-9160-D0557783477A}"/>
              </a:ext>
            </a:extLst>
          </p:cNvPr>
          <p:cNvPicPr>
            <a:picLocks noChangeAspect="1"/>
          </p:cNvPicPr>
          <p:nvPr/>
        </p:nvPicPr>
        <p:blipFill>
          <a:blip r:embed="rId3"/>
          <a:stretch>
            <a:fillRect/>
          </a:stretch>
        </p:blipFill>
        <p:spPr>
          <a:xfrm>
            <a:off x="2154523" y="1597432"/>
            <a:ext cx="7936218" cy="3913276"/>
          </a:xfrm>
          <a:prstGeom prst="rect">
            <a:avLst/>
          </a:prstGeom>
        </p:spPr>
      </p:pic>
      <p:graphicFrame>
        <p:nvGraphicFramePr>
          <p:cNvPr id="4" name="Table 3">
            <a:extLst>
              <a:ext uri="{FF2B5EF4-FFF2-40B4-BE49-F238E27FC236}">
                <a16:creationId xmlns:a16="http://schemas.microsoft.com/office/drawing/2014/main" id="{304538F2-87D6-2B00-FDDB-F8454AB68CED}"/>
              </a:ext>
            </a:extLst>
          </p:cNvPr>
          <p:cNvGraphicFramePr>
            <a:graphicFrameLocks noGrp="1"/>
          </p:cNvGraphicFramePr>
          <p:nvPr>
            <p:extLst>
              <p:ext uri="{D42A27DB-BD31-4B8C-83A1-F6EECF244321}">
                <p14:modId xmlns:p14="http://schemas.microsoft.com/office/powerpoint/2010/main" val="446183787"/>
              </p:ext>
            </p:extLst>
          </p:nvPr>
        </p:nvGraphicFramePr>
        <p:xfrm>
          <a:off x="210878" y="5497033"/>
          <a:ext cx="11732649" cy="1076093"/>
        </p:xfrm>
        <a:graphic>
          <a:graphicData uri="http://schemas.openxmlformats.org/drawingml/2006/table">
            <a:tbl>
              <a:tblPr/>
              <a:tblGrid>
                <a:gridCol w="445717">
                  <a:extLst>
                    <a:ext uri="{9D8B030D-6E8A-4147-A177-3AD203B41FA5}">
                      <a16:colId xmlns:a16="http://schemas.microsoft.com/office/drawing/2014/main" val="785307217"/>
                    </a:ext>
                  </a:extLst>
                </a:gridCol>
                <a:gridCol w="528004">
                  <a:extLst>
                    <a:ext uri="{9D8B030D-6E8A-4147-A177-3AD203B41FA5}">
                      <a16:colId xmlns:a16="http://schemas.microsoft.com/office/drawing/2014/main" val="113719735"/>
                    </a:ext>
                  </a:extLst>
                </a:gridCol>
                <a:gridCol w="500575">
                  <a:extLst>
                    <a:ext uri="{9D8B030D-6E8A-4147-A177-3AD203B41FA5}">
                      <a16:colId xmlns:a16="http://schemas.microsoft.com/office/drawing/2014/main" val="302774442"/>
                    </a:ext>
                  </a:extLst>
                </a:gridCol>
                <a:gridCol w="528004">
                  <a:extLst>
                    <a:ext uri="{9D8B030D-6E8A-4147-A177-3AD203B41FA5}">
                      <a16:colId xmlns:a16="http://schemas.microsoft.com/office/drawing/2014/main" val="3392744913"/>
                    </a:ext>
                  </a:extLst>
                </a:gridCol>
                <a:gridCol w="500575">
                  <a:extLst>
                    <a:ext uri="{9D8B030D-6E8A-4147-A177-3AD203B41FA5}">
                      <a16:colId xmlns:a16="http://schemas.microsoft.com/office/drawing/2014/main" val="2393326618"/>
                    </a:ext>
                  </a:extLst>
                </a:gridCol>
                <a:gridCol w="445717">
                  <a:extLst>
                    <a:ext uri="{9D8B030D-6E8A-4147-A177-3AD203B41FA5}">
                      <a16:colId xmlns:a16="http://schemas.microsoft.com/office/drawing/2014/main" val="3495804814"/>
                    </a:ext>
                  </a:extLst>
                </a:gridCol>
                <a:gridCol w="445717">
                  <a:extLst>
                    <a:ext uri="{9D8B030D-6E8A-4147-A177-3AD203B41FA5}">
                      <a16:colId xmlns:a16="http://schemas.microsoft.com/office/drawing/2014/main" val="3204106456"/>
                    </a:ext>
                  </a:extLst>
                </a:gridCol>
                <a:gridCol w="445717">
                  <a:extLst>
                    <a:ext uri="{9D8B030D-6E8A-4147-A177-3AD203B41FA5}">
                      <a16:colId xmlns:a16="http://schemas.microsoft.com/office/drawing/2014/main" val="3671088350"/>
                    </a:ext>
                  </a:extLst>
                </a:gridCol>
                <a:gridCol w="445717">
                  <a:extLst>
                    <a:ext uri="{9D8B030D-6E8A-4147-A177-3AD203B41FA5}">
                      <a16:colId xmlns:a16="http://schemas.microsoft.com/office/drawing/2014/main" val="854454390"/>
                    </a:ext>
                  </a:extLst>
                </a:gridCol>
                <a:gridCol w="445717">
                  <a:extLst>
                    <a:ext uri="{9D8B030D-6E8A-4147-A177-3AD203B41FA5}">
                      <a16:colId xmlns:a16="http://schemas.microsoft.com/office/drawing/2014/main" val="1099029490"/>
                    </a:ext>
                  </a:extLst>
                </a:gridCol>
                <a:gridCol w="445717">
                  <a:extLst>
                    <a:ext uri="{9D8B030D-6E8A-4147-A177-3AD203B41FA5}">
                      <a16:colId xmlns:a16="http://schemas.microsoft.com/office/drawing/2014/main" val="1956584311"/>
                    </a:ext>
                  </a:extLst>
                </a:gridCol>
                <a:gridCol w="528004">
                  <a:extLst>
                    <a:ext uri="{9D8B030D-6E8A-4147-A177-3AD203B41FA5}">
                      <a16:colId xmlns:a16="http://schemas.microsoft.com/office/drawing/2014/main" val="2385658665"/>
                    </a:ext>
                  </a:extLst>
                </a:gridCol>
                <a:gridCol w="480003">
                  <a:extLst>
                    <a:ext uri="{9D8B030D-6E8A-4147-A177-3AD203B41FA5}">
                      <a16:colId xmlns:a16="http://schemas.microsoft.com/office/drawing/2014/main" val="4111201073"/>
                    </a:ext>
                  </a:extLst>
                </a:gridCol>
                <a:gridCol w="528004">
                  <a:extLst>
                    <a:ext uri="{9D8B030D-6E8A-4147-A177-3AD203B41FA5}">
                      <a16:colId xmlns:a16="http://schemas.microsoft.com/office/drawing/2014/main" val="2376733310"/>
                    </a:ext>
                  </a:extLst>
                </a:gridCol>
                <a:gridCol w="438860">
                  <a:extLst>
                    <a:ext uri="{9D8B030D-6E8A-4147-A177-3AD203B41FA5}">
                      <a16:colId xmlns:a16="http://schemas.microsoft.com/office/drawing/2014/main" val="3223423579"/>
                    </a:ext>
                  </a:extLst>
                </a:gridCol>
                <a:gridCol w="377145">
                  <a:extLst>
                    <a:ext uri="{9D8B030D-6E8A-4147-A177-3AD203B41FA5}">
                      <a16:colId xmlns:a16="http://schemas.microsoft.com/office/drawing/2014/main" val="2403307484"/>
                    </a:ext>
                  </a:extLst>
                </a:gridCol>
                <a:gridCol w="384002">
                  <a:extLst>
                    <a:ext uri="{9D8B030D-6E8A-4147-A177-3AD203B41FA5}">
                      <a16:colId xmlns:a16="http://schemas.microsoft.com/office/drawing/2014/main" val="2284664620"/>
                    </a:ext>
                  </a:extLst>
                </a:gridCol>
                <a:gridCol w="445717">
                  <a:extLst>
                    <a:ext uri="{9D8B030D-6E8A-4147-A177-3AD203B41FA5}">
                      <a16:colId xmlns:a16="http://schemas.microsoft.com/office/drawing/2014/main" val="47088109"/>
                    </a:ext>
                  </a:extLst>
                </a:gridCol>
                <a:gridCol w="528004">
                  <a:extLst>
                    <a:ext uri="{9D8B030D-6E8A-4147-A177-3AD203B41FA5}">
                      <a16:colId xmlns:a16="http://schemas.microsoft.com/office/drawing/2014/main" val="1245366194"/>
                    </a:ext>
                  </a:extLst>
                </a:gridCol>
                <a:gridCol w="500575">
                  <a:extLst>
                    <a:ext uri="{9D8B030D-6E8A-4147-A177-3AD203B41FA5}">
                      <a16:colId xmlns:a16="http://schemas.microsoft.com/office/drawing/2014/main" val="1199373993"/>
                    </a:ext>
                  </a:extLst>
                </a:gridCol>
                <a:gridCol w="473146">
                  <a:extLst>
                    <a:ext uri="{9D8B030D-6E8A-4147-A177-3AD203B41FA5}">
                      <a16:colId xmlns:a16="http://schemas.microsoft.com/office/drawing/2014/main" val="930752796"/>
                    </a:ext>
                  </a:extLst>
                </a:gridCol>
                <a:gridCol w="507432">
                  <a:extLst>
                    <a:ext uri="{9D8B030D-6E8A-4147-A177-3AD203B41FA5}">
                      <a16:colId xmlns:a16="http://schemas.microsoft.com/office/drawing/2014/main" val="960186147"/>
                    </a:ext>
                  </a:extLst>
                </a:gridCol>
                <a:gridCol w="438860">
                  <a:extLst>
                    <a:ext uri="{9D8B030D-6E8A-4147-A177-3AD203B41FA5}">
                      <a16:colId xmlns:a16="http://schemas.microsoft.com/office/drawing/2014/main" val="227529480"/>
                    </a:ext>
                  </a:extLst>
                </a:gridCol>
                <a:gridCol w="480003">
                  <a:extLst>
                    <a:ext uri="{9D8B030D-6E8A-4147-A177-3AD203B41FA5}">
                      <a16:colId xmlns:a16="http://schemas.microsoft.com/office/drawing/2014/main" val="343983382"/>
                    </a:ext>
                  </a:extLst>
                </a:gridCol>
                <a:gridCol w="445717">
                  <a:extLst>
                    <a:ext uri="{9D8B030D-6E8A-4147-A177-3AD203B41FA5}">
                      <a16:colId xmlns:a16="http://schemas.microsoft.com/office/drawing/2014/main" val="511846762"/>
                    </a:ext>
                  </a:extLst>
                </a:gridCol>
              </a:tblGrid>
              <a:tr h="266870">
                <a:tc gridSpan="10">
                  <a:txBody>
                    <a:bodyPr/>
                    <a:lstStyle/>
                    <a:p>
                      <a:pPr algn="ctr" fontAlgn="ctr"/>
                      <a:r>
                        <a:rPr lang="en-IN" sz="700" b="1" i="0" u="none" strike="noStrike">
                          <a:solidFill>
                            <a:srgbClr val="000000"/>
                          </a:solidFill>
                          <a:effectLst/>
                          <a:latin typeface="Calibri" panose="020F0502020204030204" pitchFamily="34" charset="0"/>
                        </a:rPr>
                        <a:t>With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700" b="1" i="0" u="none" strike="noStrike">
                          <a:solidFill>
                            <a:srgbClr val="000000"/>
                          </a:solidFill>
                          <a:effectLst/>
                          <a:latin typeface="Calibri" panose="020F0502020204030204" pitchFamily="34" charset="0"/>
                        </a:rPr>
                        <a:t>Without Macro</a:t>
                      </a:r>
                    </a:p>
                  </a:txBody>
                  <a:tcPr marL="4098" marR="4098" marT="4098" marB="295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700" b="1" i="0" u="none" strike="noStrike">
                          <a:solidFill>
                            <a:srgbClr val="000000"/>
                          </a:solidFill>
                          <a:effectLst/>
                          <a:latin typeface="Calibri" panose="020F0502020204030204" pitchFamily="34" charset="0"/>
                        </a:rPr>
                        <a:t>Forecasts of analysts</a:t>
                      </a:r>
                    </a:p>
                  </a:txBody>
                  <a:tcPr marL="4098" marR="4098" marT="4098" marB="29506"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65225612"/>
                  </a:ext>
                </a:extLst>
              </a:tr>
              <a:tr h="269741">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In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700" b="1" i="0" u="none" strike="noStrike">
                          <a:solidFill>
                            <a:srgbClr val="000000"/>
                          </a:solidFill>
                          <a:effectLst/>
                          <a:latin typeface="Calibri" panose="020F0502020204030204" pitchFamily="34" charset="0"/>
                        </a:rPr>
                        <a:t>Out of Sample Accuracy</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556309832"/>
                  </a:ext>
                </a:extLst>
              </a:tr>
              <a:tr h="269741">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CV</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AICc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BIC</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AdjR2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700" b="1" i="0" u="none" strike="noStrike">
                          <a:solidFill>
                            <a:srgbClr val="000000"/>
                          </a:solidFill>
                          <a:effectLst/>
                          <a:latin typeface="Calibri" panose="020F0502020204030204" pitchFamily="34" charset="0"/>
                        </a:rPr>
                        <a:t>ME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RMSE</a:t>
                      </a:r>
                    </a:p>
                  </a:txBody>
                  <a:tcPr marL="4098" marR="4098" marT="4098" marB="29506"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MAE</a:t>
                      </a:r>
                    </a:p>
                  </a:txBody>
                  <a:tcPr marL="4098" marR="4098" marT="4098" marB="29506"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700" b="1" i="0" u="none" strike="noStrike">
                          <a:solidFill>
                            <a:srgbClr val="000000"/>
                          </a:solidFill>
                          <a:effectLst/>
                          <a:latin typeface="Calibri" panose="020F0502020204030204" pitchFamily="34" charset="0"/>
                        </a:rPr>
                        <a:t>MAPE</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691194387"/>
                  </a:ext>
                </a:extLst>
              </a:tr>
              <a:tr h="269741">
                <a:tc>
                  <a:txBody>
                    <a:bodyPr/>
                    <a:lstStyle/>
                    <a:p>
                      <a:pPr algn="r" fontAlgn="b"/>
                      <a:r>
                        <a:rPr lang="en-IN" sz="700" b="0" i="0" u="none" strike="noStrike">
                          <a:solidFill>
                            <a:srgbClr val="000000"/>
                          </a:solidFill>
                          <a:effectLst/>
                          <a:latin typeface="Calibri" panose="020F0502020204030204" pitchFamily="34" charset="0"/>
                        </a:rPr>
                        <a:t>39.412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-2.043</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102.957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11.179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0.842</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0.471</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0.756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0.714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21.518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41.477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4.040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-6.379</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31.335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4.010</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0.885</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-2.518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2.828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2.518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-144.648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444444"/>
                          </a:solidFill>
                          <a:effectLst/>
                          <a:latin typeface="Calibri" panose="020F0502020204030204" pitchFamily="34" charset="0"/>
                        </a:rPr>
                        <a:t>144.648</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-0.396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0.484</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0.396</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-28.467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700" b="0" i="0" u="none" strike="noStrike">
                          <a:solidFill>
                            <a:srgbClr val="000000"/>
                          </a:solidFill>
                          <a:effectLst/>
                          <a:latin typeface="Calibri" panose="020F0502020204030204" pitchFamily="34" charset="0"/>
                        </a:rPr>
                        <a:t>28.467</a:t>
                      </a:r>
                    </a:p>
                  </a:txBody>
                  <a:tcPr marL="4098" marR="4098" marT="4098" marB="295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5578212"/>
                  </a:ext>
                </a:extLst>
              </a:tr>
            </a:tbl>
          </a:graphicData>
        </a:graphic>
      </p:graphicFrame>
    </p:spTree>
    <p:extLst>
      <p:ext uri="{BB962C8B-B14F-4D97-AF65-F5344CB8AC3E}">
        <p14:creationId xmlns:p14="http://schemas.microsoft.com/office/powerpoint/2010/main" val="2500592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a:solidFill>
                  <a:srgbClr val="FFFFFF"/>
                </a:solidFill>
              </a:rPr>
              <a:t>Appendix: </a:t>
            </a:r>
            <a:r>
              <a:rPr lang="en-US" sz="4000">
                <a:solidFill>
                  <a:srgbClr val="FFFFFF"/>
                </a:solidFill>
              </a:rPr>
              <a:t>Information Technology (EDA)</a:t>
            </a:r>
          </a:p>
        </p:txBody>
      </p:sp>
      <p:pic>
        <p:nvPicPr>
          <p:cNvPr id="5" name="Picture 5" descr="Chart, bubble chart&#10;&#10;Description automatically generated">
            <a:extLst>
              <a:ext uri="{FF2B5EF4-FFF2-40B4-BE49-F238E27FC236}">
                <a16:creationId xmlns:a16="http://schemas.microsoft.com/office/drawing/2014/main" id="{52493133-0132-EC0C-BE35-C21755C2A6FA}"/>
              </a:ext>
            </a:extLst>
          </p:cNvPr>
          <p:cNvPicPr>
            <a:picLocks noChangeAspect="1"/>
          </p:cNvPicPr>
          <p:nvPr/>
        </p:nvPicPr>
        <p:blipFill>
          <a:blip r:embed="rId3"/>
          <a:stretch>
            <a:fillRect/>
          </a:stretch>
        </p:blipFill>
        <p:spPr>
          <a:xfrm>
            <a:off x="6920971" y="2102256"/>
            <a:ext cx="5266860" cy="4709636"/>
          </a:xfrm>
          <a:prstGeom prst="rect">
            <a:avLst/>
          </a:prstGeom>
        </p:spPr>
      </p:pic>
      <p:pic>
        <p:nvPicPr>
          <p:cNvPr id="6" name="Picture 5">
            <a:extLst>
              <a:ext uri="{FF2B5EF4-FFF2-40B4-BE49-F238E27FC236}">
                <a16:creationId xmlns:a16="http://schemas.microsoft.com/office/drawing/2014/main" id="{A85B7685-1530-0E83-EB3E-AAFB40ECBA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40" y="2564910"/>
            <a:ext cx="6763171" cy="4102619"/>
          </a:xfrm>
          <a:prstGeom prst="rect">
            <a:avLst/>
          </a:prstGeom>
        </p:spPr>
      </p:pic>
      <p:sp>
        <p:nvSpPr>
          <p:cNvPr id="3" name="TextBox 2">
            <a:extLst>
              <a:ext uri="{FF2B5EF4-FFF2-40B4-BE49-F238E27FC236}">
                <a16:creationId xmlns:a16="http://schemas.microsoft.com/office/drawing/2014/main" id="{13074D7C-B1E4-E98B-749F-B70C8C96046D}"/>
              </a:ext>
            </a:extLst>
          </p:cNvPr>
          <p:cNvSpPr txBox="1"/>
          <p:nvPr/>
        </p:nvSpPr>
        <p:spPr>
          <a:xfrm>
            <a:off x="247971" y="1893194"/>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the effect on the sector. </a:t>
            </a:r>
          </a:p>
          <a:p>
            <a:pPr marL="285750" indent="-228600">
              <a:lnSpc>
                <a:spcPct val="90000"/>
              </a:lnSpc>
              <a:spcAft>
                <a:spcPts val="600"/>
              </a:spcAft>
              <a:buFont typeface="Arial" panose="020B0604020202020204" pitchFamily="34" charset="0"/>
              <a:buChar char="•"/>
            </a:pPr>
            <a:r>
              <a:rPr lang="en-US" sz="2000"/>
              <a:t>Correlation plot with cut-off 0.7</a:t>
            </a:r>
          </a:p>
        </p:txBody>
      </p:sp>
    </p:spTree>
    <p:extLst>
      <p:ext uri="{BB962C8B-B14F-4D97-AF65-F5344CB8AC3E}">
        <p14:creationId xmlns:p14="http://schemas.microsoft.com/office/powerpoint/2010/main" val="146278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02539-FD32-E0E5-97DA-431E57F6B5B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a:solidFill>
                  <a:srgbClr val="FFFFFF"/>
                </a:solidFill>
                <a:ea typeface="+mj-lt"/>
                <a:cs typeface="+mj-lt"/>
              </a:rPr>
              <a:t>Appendix:</a:t>
            </a:r>
            <a:r>
              <a:rPr lang="en-US" sz="4000" b="1">
                <a:solidFill>
                  <a:srgbClr val="FFFFFF"/>
                </a:solidFill>
              </a:rPr>
              <a:t> </a:t>
            </a:r>
            <a:r>
              <a:rPr lang="en-US" sz="4000">
                <a:solidFill>
                  <a:srgbClr val="FFFFFF"/>
                </a:solidFill>
              </a:rPr>
              <a:t>Information Technology (Modeling)</a:t>
            </a:r>
          </a:p>
        </p:txBody>
      </p:sp>
      <p:pic>
        <p:nvPicPr>
          <p:cNvPr id="3" name="Picture 3" descr="Chart, line chart&#10;&#10;Description automatically generated">
            <a:extLst>
              <a:ext uri="{FF2B5EF4-FFF2-40B4-BE49-F238E27FC236}">
                <a16:creationId xmlns:a16="http://schemas.microsoft.com/office/drawing/2014/main" id="{251C244D-4EAC-44B5-452C-77B5DF19AC51}"/>
              </a:ext>
            </a:extLst>
          </p:cNvPr>
          <p:cNvPicPr>
            <a:picLocks noChangeAspect="1"/>
          </p:cNvPicPr>
          <p:nvPr/>
        </p:nvPicPr>
        <p:blipFill>
          <a:blip r:embed="rId3"/>
          <a:stretch>
            <a:fillRect/>
          </a:stretch>
        </p:blipFill>
        <p:spPr>
          <a:xfrm>
            <a:off x="3352477" y="2112579"/>
            <a:ext cx="5614401" cy="3465280"/>
          </a:xfrm>
          <a:prstGeom prst="rect">
            <a:avLst/>
          </a:prstGeom>
        </p:spPr>
      </p:pic>
      <p:graphicFrame>
        <p:nvGraphicFramePr>
          <p:cNvPr id="4" name="Table 3">
            <a:extLst>
              <a:ext uri="{FF2B5EF4-FFF2-40B4-BE49-F238E27FC236}">
                <a16:creationId xmlns:a16="http://schemas.microsoft.com/office/drawing/2014/main" id="{5B92CE5A-46FB-CBCE-5702-0B514AB39D52}"/>
              </a:ext>
            </a:extLst>
          </p:cNvPr>
          <p:cNvGraphicFramePr>
            <a:graphicFrameLocks noGrp="1"/>
          </p:cNvGraphicFramePr>
          <p:nvPr>
            <p:extLst>
              <p:ext uri="{D42A27DB-BD31-4B8C-83A1-F6EECF244321}">
                <p14:modId xmlns:p14="http://schemas.microsoft.com/office/powerpoint/2010/main" val="1714389455"/>
              </p:ext>
            </p:extLst>
          </p:nvPr>
        </p:nvGraphicFramePr>
        <p:xfrm>
          <a:off x="36217" y="5835956"/>
          <a:ext cx="12073249" cy="897772"/>
        </p:xfrm>
        <a:graphic>
          <a:graphicData uri="http://schemas.openxmlformats.org/drawingml/2006/table">
            <a:tbl>
              <a:tblPr/>
              <a:tblGrid>
                <a:gridCol w="483683">
                  <a:extLst>
                    <a:ext uri="{9D8B030D-6E8A-4147-A177-3AD203B41FA5}">
                      <a16:colId xmlns:a16="http://schemas.microsoft.com/office/drawing/2014/main" val="1888789693"/>
                    </a:ext>
                  </a:extLst>
                </a:gridCol>
                <a:gridCol w="439712">
                  <a:extLst>
                    <a:ext uri="{9D8B030D-6E8A-4147-A177-3AD203B41FA5}">
                      <a16:colId xmlns:a16="http://schemas.microsoft.com/office/drawing/2014/main" val="2945797916"/>
                    </a:ext>
                  </a:extLst>
                </a:gridCol>
                <a:gridCol w="521374">
                  <a:extLst>
                    <a:ext uri="{9D8B030D-6E8A-4147-A177-3AD203B41FA5}">
                      <a16:colId xmlns:a16="http://schemas.microsoft.com/office/drawing/2014/main" val="3632569723"/>
                    </a:ext>
                  </a:extLst>
                </a:gridCol>
                <a:gridCol w="402023">
                  <a:extLst>
                    <a:ext uri="{9D8B030D-6E8A-4147-A177-3AD203B41FA5}">
                      <a16:colId xmlns:a16="http://schemas.microsoft.com/office/drawing/2014/main" val="1825500961"/>
                    </a:ext>
                  </a:extLst>
                </a:gridCol>
                <a:gridCol w="345489">
                  <a:extLst>
                    <a:ext uri="{9D8B030D-6E8A-4147-A177-3AD203B41FA5}">
                      <a16:colId xmlns:a16="http://schemas.microsoft.com/office/drawing/2014/main" val="1196355183"/>
                    </a:ext>
                  </a:extLst>
                </a:gridCol>
                <a:gridCol w="351770">
                  <a:extLst>
                    <a:ext uri="{9D8B030D-6E8A-4147-A177-3AD203B41FA5}">
                      <a16:colId xmlns:a16="http://schemas.microsoft.com/office/drawing/2014/main" val="1874533764"/>
                    </a:ext>
                  </a:extLst>
                </a:gridCol>
                <a:gridCol w="408305">
                  <a:extLst>
                    <a:ext uri="{9D8B030D-6E8A-4147-A177-3AD203B41FA5}">
                      <a16:colId xmlns:a16="http://schemas.microsoft.com/office/drawing/2014/main" val="3352041958"/>
                    </a:ext>
                  </a:extLst>
                </a:gridCol>
                <a:gridCol w="483683">
                  <a:extLst>
                    <a:ext uri="{9D8B030D-6E8A-4147-A177-3AD203B41FA5}">
                      <a16:colId xmlns:a16="http://schemas.microsoft.com/office/drawing/2014/main" val="2302309526"/>
                    </a:ext>
                  </a:extLst>
                </a:gridCol>
                <a:gridCol w="458557">
                  <a:extLst>
                    <a:ext uri="{9D8B030D-6E8A-4147-A177-3AD203B41FA5}">
                      <a16:colId xmlns:a16="http://schemas.microsoft.com/office/drawing/2014/main" val="2235722261"/>
                    </a:ext>
                  </a:extLst>
                </a:gridCol>
                <a:gridCol w="433430">
                  <a:extLst>
                    <a:ext uri="{9D8B030D-6E8A-4147-A177-3AD203B41FA5}">
                      <a16:colId xmlns:a16="http://schemas.microsoft.com/office/drawing/2014/main" val="994397016"/>
                    </a:ext>
                  </a:extLst>
                </a:gridCol>
                <a:gridCol w="464839">
                  <a:extLst>
                    <a:ext uri="{9D8B030D-6E8A-4147-A177-3AD203B41FA5}">
                      <a16:colId xmlns:a16="http://schemas.microsoft.com/office/drawing/2014/main" val="2035741310"/>
                    </a:ext>
                  </a:extLst>
                </a:gridCol>
                <a:gridCol w="402023">
                  <a:extLst>
                    <a:ext uri="{9D8B030D-6E8A-4147-A177-3AD203B41FA5}">
                      <a16:colId xmlns:a16="http://schemas.microsoft.com/office/drawing/2014/main" val="3660494933"/>
                    </a:ext>
                  </a:extLst>
                </a:gridCol>
                <a:gridCol w="439712">
                  <a:extLst>
                    <a:ext uri="{9D8B030D-6E8A-4147-A177-3AD203B41FA5}">
                      <a16:colId xmlns:a16="http://schemas.microsoft.com/office/drawing/2014/main" val="4182790891"/>
                    </a:ext>
                  </a:extLst>
                </a:gridCol>
                <a:gridCol w="408305">
                  <a:extLst>
                    <a:ext uri="{9D8B030D-6E8A-4147-A177-3AD203B41FA5}">
                      <a16:colId xmlns:a16="http://schemas.microsoft.com/office/drawing/2014/main" val="3072740501"/>
                    </a:ext>
                  </a:extLst>
                </a:gridCol>
                <a:gridCol w="1174660">
                  <a:extLst>
                    <a:ext uri="{9D8B030D-6E8A-4147-A177-3AD203B41FA5}">
                      <a16:colId xmlns:a16="http://schemas.microsoft.com/office/drawing/2014/main" val="3392036852"/>
                    </a:ext>
                  </a:extLst>
                </a:gridCol>
                <a:gridCol w="1237477">
                  <a:extLst>
                    <a:ext uri="{9D8B030D-6E8A-4147-A177-3AD203B41FA5}">
                      <a16:colId xmlns:a16="http://schemas.microsoft.com/office/drawing/2014/main" val="367397423"/>
                    </a:ext>
                  </a:extLst>
                </a:gridCol>
                <a:gridCol w="402023">
                  <a:extLst>
                    <a:ext uri="{9D8B030D-6E8A-4147-A177-3AD203B41FA5}">
                      <a16:colId xmlns:a16="http://schemas.microsoft.com/office/drawing/2014/main" val="3045004656"/>
                    </a:ext>
                  </a:extLst>
                </a:gridCol>
                <a:gridCol w="402023">
                  <a:extLst>
                    <a:ext uri="{9D8B030D-6E8A-4147-A177-3AD203B41FA5}">
                      <a16:colId xmlns:a16="http://schemas.microsoft.com/office/drawing/2014/main" val="24311539"/>
                    </a:ext>
                  </a:extLst>
                </a:gridCol>
                <a:gridCol w="402023">
                  <a:extLst>
                    <a:ext uri="{9D8B030D-6E8A-4147-A177-3AD203B41FA5}">
                      <a16:colId xmlns:a16="http://schemas.microsoft.com/office/drawing/2014/main" val="1090433867"/>
                    </a:ext>
                  </a:extLst>
                </a:gridCol>
                <a:gridCol w="402023">
                  <a:extLst>
                    <a:ext uri="{9D8B030D-6E8A-4147-A177-3AD203B41FA5}">
                      <a16:colId xmlns:a16="http://schemas.microsoft.com/office/drawing/2014/main" val="3433799123"/>
                    </a:ext>
                  </a:extLst>
                </a:gridCol>
                <a:gridCol w="402023">
                  <a:extLst>
                    <a:ext uri="{9D8B030D-6E8A-4147-A177-3AD203B41FA5}">
                      <a16:colId xmlns:a16="http://schemas.microsoft.com/office/drawing/2014/main" val="2320957795"/>
                    </a:ext>
                  </a:extLst>
                </a:gridCol>
                <a:gridCol w="402023">
                  <a:extLst>
                    <a:ext uri="{9D8B030D-6E8A-4147-A177-3AD203B41FA5}">
                      <a16:colId xmlns:a16="http://schemas.microsoft.com/office/drawing/2014/main" val="303581171"/>
                    </a:ext>
                  </a:extLst>
                </a:gridCol>
                <a:gridCol w="402023">
                  <a:extLst>
                    <a:ext uri="{9D8B030D-6E8A-4147-A177-3AD203B41FA5}">
                      <a16:colId xmlns:a16="http://schemas.microsoft.com/office/drawing/2014/main" val="3731744788"/>
                    </a:ext>
                  </a:extLst>
                </a:gridCol>
                <a:gridCol w="402023">
                  <a:extLst>
                    <a:ext uri="{9D8B030D-6E8A-4147-A177-3AD203B41FA5}">
                      <a16:colId xmlns:a16="http://schemas.microsoft.com/office/drawing/2014/main" val="325428380"/>
                    </a:ext>
                  </a:extLst>
                </a:gridCol>
                <a:gridCol w="402023">
                  <a:extLst>
                    <a:ext uri="{9D8B030D-6E8A-4147-A177-3AD203B41FA5}">
                      <a16:colId xmlns:a16="http://schemas.microsoft.com/office/drawing/2014/main" val="1754371935"/>
                    </a:ext>
                  </a:extLst>
                </a:gridCol>
              </a:tblGrid>
              <a:tr h="120577">
                <a:tc gridSpan="10">
                  <a:txBody>
                    <a:bodyPr/>
                    <a:lstStyle/>
                    <a:p>
                      <a:pPr algn="ctr" fontAlgn="ctr"/>
                      <a:r>
                        <a:rPr lang="en-IN" sz="1000" b="1" i="0" u="none" strike="noStrike">
                          <a:solidFill>
                            <a:srgbClr val="000000"/>
                          </a:solidFill>
                          <a:effectLst/>
                          <a:latin typeface="Calibri" panose="020F0502020204030204" pitchFamily="34" charset="0"/>
                        </a:rPr>
                        <a:t>With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1000" b="1" i="0" u="none" strike="noStrike">
                          <a:solidFill>
                            <a:srgbClr val="000000"/>
                          </a:solidFill>
                          <a:effectLst/>
                          <a:latin typeface="Calibri" panose="020F0502020204030204" pitchFamily="34" charset="0"/>
                        </a:rPr>
                        <a:t>Without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1000" b="1" i="0" u="none" strike="noStrike">
                          <a:solidFill>
                            <a:srgbClr val="000000"/>
                          </a:solidFill>
                          <a:effectLst/>
                          <a:latin typeface="Calibri" panose="020F0502020204030204" pitchFamily="34" charset="0"/>
                        </a:rPr>
                        <a:t>Forecasts of analysts</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768154758"/>
                  </a:ext>
                </a:extLst>
              </a:tr>
              <a:tr h="190387">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441651592"/>
                  </a:ext>
                </a:extLst>
              </a:tr>
              <a:tr h="190387">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56951208"/>
                  </a:ext>
                </a:extLst>
              </a:tr>
              <a:tr h="190387">
                <a:tc>
                  <a:txBody>
                    <a:bodyPr/>
                    <a:lstStyle/>
                    <a:p>
                      <a:pPr algn="r" fontAlgn="b"/>
                      <a:r>
                        <a:rPr lang="en-IN" sz="1000" b="0" i="0" u="none" strike="noStrike">
                          <a:solidFill>
                            <a:srgbClr val="000000"/>
                          </a:solidFill>
                          <a:effectLst/>
                          <a:latin typeface="Calibri" panose="020F0502020204030204" pitchFamily="34" charset="0"/>
                        </a:rPr>
                        <a:t>7.48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-74.748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-1.948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-62.471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0.972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0.138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1.146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1.012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3.173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19.861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10.749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-65.406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-13.406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-54.073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0.956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1.493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-20.516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20.516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-0.554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0.556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0.554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-12.013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12.013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2281792"/>
                  </a:ext>
                </a:extLst>
              </a:tr>
            </a:tbl>
          </a:graphicData>
        </a:graphic>
      </p:graphicFrame>
    </p:spTree>
    <p:extLst>
      <p:ext uri="{BB962C8B-B14F-4D97-AF65-F5344CB8AC3E}">
        <p14:creationId xmlns:p14="http://schemas.microsoft.com/office/powerpoint/2010/main" val="1813083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7DFBA2E5-8DC4-2F56-1424-10D162CE8E3C}"/>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a:solidFill>
                  <a:srgbClr val="FFFFFF"/>
                </a:solidFill>
              </a:rPr>
              <a:t>Appendix: </a:t>
            </a:r>
            <a:r>
              <a:rPr lang="en-US" sz="4000">
                <a:solidFill>
                  <a:srgbClr val="FFFFFF"/>
                </a:solidFill>
              </a:rPr>
              <a:t>Energy (EDA)</a:t>
            </a:r>
          </a:p>
        </p:txBody>
      </p:sp>
      <p:pic>
        <p:nvPicPr>
          <p:cNvPr id="3" name="Picture 3" descr="Chart, scatter chart&#10;&#10;Description automatically generated">
            <a:extLst>
              <a:ext uri="{FF2B5EF4-FFF2-40B4-BE49-F238E27FC236}">
                <a16:creationId xmlns:a16="http://schemas.microsoft.com/office/drawing/2014/main" id="{CE23F525-D2C3-61B3-0A70-EDACB3EDDBED}"/>
              </a:ext>
            </a:extLst>
          </p:cNvPr>
          <p:cNvPicPr>
            <a:picLocks noChangeAspect="1"/>
          </p:cNvPicPr>
          <p:nvPr/>
        </p:nvPicPr>
        <p:blipFill>
          <a:blip r:embed="rId3"/>
          <a:stretch>
            <a:fillRect/>
          </a:stretch>
        </p:blipFill>
        <p:spPr>
          <a:xfrm>
            <a:off x="6787003" y="1947273"/>
            <a:ext cx="5400828" cy="4864619"/>
          </a:xfrm>
          <a:prstGeom prst="rect">
            <a:avLst/>
          </a:prstGeom>
        </p:spPr>
      </p:pic>
      <p:pic>
        <p:nvPicPr>
          <p:cNvPr id="8" name="Picture 7">
            <a:extLst>
              <a:ext uri="{FF2B5EF4-FFF2-40B4-BE49-F238E27FC236}">
                <a16:creationId xmlns:a16="http://schemas.microsoft.com/office/drawing/2014/main" id="{32008A99-C44E-DDD7-3808-B3D26A6C57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332" y="2616572"/>
            <a:ext cx="6656820" cy="4141364"/>
          </a:xfrm>
          <a:prstGeom prst="rect">
            <a:avLst/>
          </a:prstGeom>
        </p:spPr>
      </p:pic>
      <p:sp>
        <p:nvSpPr>
          <p:cNvPr id="5" name="TextBox 4">
            <a:extLst>
              <a:ext uri="{FF2B5EF4-FFF2-40B4-BE49-F238E27FC236}">
                <a16:creationId xmlns:a16="http://schemas.microsoft.com/office/drawing/2014/main" id="{06A90BF2-544D-227F-FF9C-C6ECFC973DFA}"/>
              </a:ext>
            </a:extLst>
          </p:cNvPr>
          <p:cNvSpPr txBox="1"/>
          <p:nvPr/>
        </p:nvSpPr>
        <p:spPr>
          <a:xfrm>
            <a:off x="222140" y="1802787"/>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the effect on the sector. </a:t>
            </a:r>
          </a:p>
          <a:p>
            <a:pPr marL="285750" indent="-228600">
              <a:lnSpc>
                <a:spcPct val="90000"/>
              </a:lnSpc>
              <a:spcAft>
                <a:spcPts val="600"/>
              </a:spcAft>
              <a:buFont typeface="Arial" panose="020B0604020202020204" pitchFamily="34" charset="0"/>
              <a:buChar char="•"/>
            </a:pPr>
            <a:r>
              <a:rPr lang="en-US" sz="2000"/>
              <a:t>Correlation plot with cut-off 0.7</a:t>
            </a:r>
          </a:p>
        </p:txBody>
      </p:sp>
    </p:spTree>
    <p:extLst>
      <p:ext uri="{BB962C8B-B14F-4D97-AF65-F5344CB8AC3E}">
        <p14:creationId xmlns:p14="http://schemas.microsoft.com/office/powerpoint/2010/main" val="2388765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BD6987-4B44-EA93-1937-BC03C0DE002B}"/>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a:solidFill>
                  <a:srgbClr val="FFFFFF"/>
                </a:solidFill>
                <a:latin typeface="+mj-lt"/>
                <a:ea typeface="+mj-ea"/>
                <a:cs typeface="+mj-cs"/>
              </a:rPr>
              <a:t>Appendix: </a:t>
            </a:r>
            <a:r>
              <a:rPr lang="en-US" sz="4000" kern="1200">
                <a:solidFill>
                  <a:srgbClr val="FFFFFF"/>
                </a:solidFill>
                <a:latin typeface="+mj-lt"/>
                <a:ea typeface="+mj-ea"/>
                <a:cs typeface="+mj-cs"/>
              </a:rPr>
              <a:t>Energy (Modeling)</a:t>
            </a:r>
          </a:p>
        </p:txBody>
      </p:sp>
      <p:pic>
        <p:nvPicPr>
          <p:cNvPr id="5" name="Picture 5" descr="A picture containing text, sky, map&#10;&#10;Description automatically generated">
            <a:extLst>
              <a:ext uri="{FF2B5EF4-FFF2-40B4-BE49-F238E27FC236}">
                <a16:creationId xmlns:a16="http://schemas.microsoft.com/office/drawing/2014/main" id="{BDBB64A6-EF54-BCB8-E9C7-7407DDAA8037}"/>
              </a:ext>
            </a:extLst>
          </p:cNvPr>
          <p:cNvPicPr>
            <a:picLocks noChangeAspect="1"/>
          </p:cNvPicPr>
          <p:nvPr/>
        </p:nvPicPr>
        <p:blipFill>
          <a:blip r:embed="rId3"/>
          <a:stretch>
            <a:fillRect/>
          </a:stretch>
        </p:blipFill>
        <p:spPr>
          <a:xfrm>
            <a:off x="3455048" y="2112579"/>
            <a:ext cx="5563615" cy="3452404"/>
          </a:xfrm>
          <a:prstGeom prst="rect">
            <a:avLst/>
          </a:prstGeom>
        </p:spPr>
      </p:pic>
      <p:graphicFrame>
        <p:nvGraphicFramePr>
          <p:cNvPr id="3" name="Table 2">
            <a:extLst>
              <a:ext uri="{FF2B5EF4-FFF2-40B4-BE49-F238E27FC236}">
                <a16:creationId xmlns:a16="http://schemas.microsoft.com/office/drawing/2014/main" id="{84D807C8-5B4F-A23F-B573-9A503BE904FB}"/>
              </a:ext>
            </a:extLst>
          </p:cNvPr>
          <p:cNvGraphicFramePr>
            <a:graphicFrameLocks noGrp="1"/>
          </p:cNvGraphicFramePr>
          <p:nvPr>
            <p:extLst>
              <p:ext uri="{D42A27DB-BD31-4B8C-83A1-F6EECF244321}">
                <p14:modId xmlns:p14="http://schemas.microsoft.com/office/powerpoint/2010/main" val="650816711"/>
              </p:ext>
            </p:extLst>
          </p:nvPr>
        </p:nvGraphicFramePr>
        <p:xfrm>
          <a:off x="143804" y="5784542"/>
          <a:ext cx="11804071" cy="881596"/>
        </p:xfrm>
        <a:graphic>
          <a:graphicData uri="http://schemas.openxmlformats.org/drawingml/2006/table">
            <a:tbl>
              <a:tblPr/>
              <a:tblGrid>
                <a:gridCol w="472899">
                  <a:extLst>
                    <a:ext uri="{9D8B030D-6E8A-4147-A177-3AD203B41FA5}">
                      <a16:colId xmlns:a16="http://schemas.microsoft.com/office/drawing/2014/main" val="2378915591"/>
                    </a:ext>
                  </a:extLst>
                </a:gridCol>
                <a:gridCol w="429909">
                  <a:extLst>
                    <a:ext uri="{9D8B030D-6E8A-4147-A177-3AD203B41FA5}">
                      <a16:colId xmlns:a16="http://schemas.microsoft.com/office/drawing/2014/main" val="2474389125"/>
                    </a:ext>
                  </a:extLst>
                </a:gridCol>
                <a:gridCol w="509750">
                  <a:extLst>
                    <a:ext uri="{9D8B030D-6E8A-4147-A177-3AD203B41FA5}">
                      <a16:colId xmlns:a16="http://schemas.microsoft.com/office/drawing/2014/main" val="1136012658"/>
                    </a:ext>
                  </a:extLst>
                </a:gridCol>
                <a:gridCol w="393059">
                  <a:extLst>
                    <a:ext uri="{9D8B030D-6E8A-4147-A177-3AD203B41FA5}">
                      <a16:colId xmlns:a16="http://schemas.microsoft.com/office/drawing/2014/main" val="1249988399"/>
                    </a:ext>
                  </a:extLst>
                </a:gridCol>
                <a:gridCol w="337786">
                  <a:extLst>
                    <a:ext uri="{9D8B030D-6E8A-4147-A177-3AD203B41FA5}">
                      <a16:colId xmlns:a16="http://schemas.microsoft.com/office/drawing/2014/main" val="3297903677"/>
                    </a:ext>
                  </a:extLst>
                </a:gridCol>
                <a:gridCol w="659174">
                  <a:extLst>
                    <a:ext uri="{9D8B030D-6E8A-4147-A177-3AD203B41FA5}">
                      <a16:colId xmlns:a16="http://schemas.microsoft.com/office/drawing/2014/main" val="2103859593"/>
                    </a:ext>
                  </a:extLst>
                </a:gridCol>
                <a:gridCol w="724395">
                  <a:extLst>
                    <a:ext uri="{9D8B030D-6E8A-4147-A177-3AD203B41FA5}">
                      <a16:colId xmlns:a16="http://schemas.microsoft.com/office/drawing/2014/main" val="2788898751"/>
                    </a:ext>
                  </a:extLst>
                </a:gridCol>
                <a:gridCol w="415636">
                  <a:extLst>
                    <a:ext uri="{9D8B030D-6E8A-4147-A177-3AD203B41FA5}">
                      <a16:colId xmlns:a16="http://schemas.microsoft.com/office/drawing/2014/main" val="3918076593"/>
                    </a:ext>
                  </a:extLst>
                </a:gridCol>
                <a:gridCol w="546265">
                  <a:extLst>
                    <a:ext uri="{9D8B030D-6E8A-4147-A177-3AD203B41FA5}">
                      <a16:colId xmlns:a16="http://schemas.microsoft.com/office/drawing/2014/main" val="2779841527"/>
                    </a:ext>
                  </a:extLst>
                </a:gridCol>
                <a:gridCol w="510639">
                  <a:extLst>
                    <a:ext uri="{9D8B030D-6E8A-4147-A177-3AD203B41FA5}">
                      <a16:colId xmlns:a16="http://schemas.microsoft.com/office/drawing/2014/main" val="3370560683"/>
                    </a:ext>
                  </a:extLst>
                </a:gridCol>
                <a:gridCol w="320634">
                  <a:extLst>
                    <a:ext uri="{9D8B030D-6E8A-4147-A177-3AD203B41FA5}">
                      <a16:colId xmlns:a16="http://schemas.microsoft.com/office/drawing/2014/main" val="4113174581"/>
                    </a:ext>
                  </a:extLst>
                </a:gridCol>
                <a:gridCol w="463137">
                  <a:extLst>
                    <a:ext uri="{9D8B030D-6E8A-4147-A177-3AD203B41FA5}">
                      <a16:colId xmlns:a16="http://schemas.microsoft.com/office/drawing/2014/main" val="3759463851"/>
                    </a:ext>
                  </a:extLst>
                </a:gridCol>
                <a:gridCol w="427512">
                  <a:extLst>
                    <a:ext uri="{9D8B030D-6E8A-4147-A177-3AD203B41FA5}">
                      <a16:colId xmlns:a16="http://schemas.microsoft.com/office/drawing/2014/main" val="2926658964"/>
                    </a:ext>
                  </a:extLst>
                </a:gridCol>
                <a:gridCol w="439387">
                  <a:extLst>
                    <a:ext uri="{9D8B030D-6E8A-4147-A177-3AD203B41FA5}">
                      <a16:colId xmlns:a16="http://schemas.microsoft.com/office/drawing/2014/main" val="2254468103"/>
                    </a:ext>
                  </a:extLst>
                </a:gridCol>
                <a:gridCol w="406470">
                  <a:extLst>
                    <a:ext uri="{9D8B030D-6E8A-4147-A177-3AD203B41FA5}">
                      <a16:colId xmlns:a16="http://schemas.microsoft.com/office/drawing/2014/main" val="775779804"/>
                    </a:ext>
                  </a:extLst>
                </a:gridCol>
                <a:gridCol w="686060">
                  <a:extLst>
                    <a:ext uri="{9D8B030D-6E8A-4147-A177-3AD203B41FA5}">
                      <a16:colId xmlns:a16="http://schemas.microsoft.com/office/drawing/2014/main" val="1827794785"/>
                    </a:ext>
                  </a:extLst>
                </a:gridCol>
                <a:gridCol w="581891">
                  <a:extLst>
                    <a:ext uri="{9D8B030D-6E8A-4147-A177-3AD203B41FA5}">
                      <a16:colId xmlns:a16="http://schemas.microsoft.com/office/drawing/2014/main" val="1252119255"/>
                    </a:ext>
                  </a:extLst>
                </a:gridCol>
                <a:gridCol w="546265">
                  <a:extLst>
                    <a:ext uri="{9D8B030D-6E8A-4147-A177-3AD203B41FA5}">
                      <a16:colId xmlns:a16="http://schemas.microsoft.com/office/drawing/2014/main" val="735339565"/>
                    </a:ext>
                  </a:extLst>
                </a:gridCol>
                <a:gridCol w="403761">
                  <a:extLst>
                    <a:ext uri="{9D8B030D-6E8A-4147-A177-3AD203B41FA5}">
                      <a16:colId xmlns:a16="http://schemas.microsoft.com/office/drawing/2014/main" val="2066212168"/>
                    </a:ext>
                  </a:extLst>
                </a:gridCol>
                <a:gridCol w="564147">
                  <a:extLst>
                    <a:ext uri="{9D8B030D-6E8A-4147-A177-3AD203B41FA5}">
                      <a16:colId xmlns:a16="http://schemas.microsoft.com/office/drawing/2014/main" val="3653645483"/>
                    </a:ext>
                  </a:extLst>
                </a:gridCol>
                <a:gridCol w="393059">
                  <a:extLst>
                    <a:ext uri="{9D8B030D-6E8A-4147-A177-3AD203B41FA5}">
                      <a16:colId xmlns:a16="http://schemas.microsoft.com/office/drawing/2014/main" val="2813463976"/>
                    </a:ext>
                  </a:extLst>
                </a:gridCol>
                <a:gridCol w="393059">
                  <a:extLst>
                    <a:ext uri="{9D8B030D-6E8A-4147-A177-3AD203B41FA5}">
                      <a16:colId xmlns:a16="http://schemas.microsoft.com/office/drawing/2014/main" val="194673771"/>
                    </a:ext>
                  </a:extLst>
                </a:gridCol>
                <a:gridCol w="393059">
                  <a:extLst>
                    <a:ext uri="{9D8B030D-6E8A-4147-A177-3AD203B41FA5}">
                      <a16:colId xmlns:a16="http://schemas.microsoft.com/office/drawing/2014/main" val="2727364898"/>
                    </a:ext>
                  </a:extLst>
                </a:gridCol>
                <a:gridCol w="393059">
                  <a:extLst>
                    <a:ext uri="{9D8B030D-6E8A-4147-A177-3AD203B41FA5}">
                      <a16:colId xmlns:a16="http://schemas.microsoft.com/office/drawing/2014/main" val="1444699568"/>
                    </a:ext>
                  </a:extLst>
                </a:gridCol>
                <a:gridCol w="393059">
                  <a:extLst>
                    <a:ext uri="{9D8B030D-6E8A-4147-A177-3AD203B41FA5}">
                      <a16:colId xmlns:a16="http://schemas.microsoft.com/office/drawing/2014/main" val="445618438"/>
                    </a:ext>
                  </a:extLst>
                </a:gridCol>
              </a:tblGrid>
              <a:tr h="179234">
                <a:tc gridSpan="10">
                  <a:txBody>
                    <a:bodyPr/>
                    <a:lstStyle/>
                    <a:p>
                      <a:pPr algn="ctr" fontAlgn="ctr"/>
                      <a:r>
                        <a:rPr lang="en-IN" sz="1000" b="1" i="0" u="none" strike="noStrike">
                          <a:solidFill>
                            <a:srgbClr val="000000"/>
                          </a:solidFill>
                          <a:effectLst/>
                          <a:latin typeface="Calibri" panose="020F0502020204030204" pitchFamily="34" charset="0"/>
                        </a:rPr>
                        <a:t>With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1000" b="1" i="0" u="none" strike="noStrike">
                          <a:solidFill>
                            <a:srgbClr val="000000"/>
                          </a:solidFill>
                          <a:effectLst/>
                          <a:latin typeface="Calibri" panose="020F0502020204030204" pitchFamily="34" charset="0"/>
                        </a:rPr>
                        <a:t>Without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1000" b="1" i="0" u="none" strike="noStrike">
                          <a:solidFill>
                            <a:srgbClr val="000000"/>
                          </a:solidFill>
                          <a:effectLst/>
                          <a:latin typeface="Calibri" panose="020F0502020204030204" pitchFamily="34" charset="0"/>
                        </a:rPr>
                        <a:t>Forecasts of analysts</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005582774"/>
                  </a:ext>
                </a:extLst>
              </a:tr>
              <a:tr h="179234">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3405508512"/>
                  </a:ext>
                </a:extLst>
              </a:tr>
              <a:tr h="179234">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601405839"/>
                  </a:ext>
                </a:extLst>
              </a:tr>
              <a:tr h="179234">
                <a:tc>
                  <a:txBody>
                    <a:bodyPr/>
                    <a:lstStyle/>
                    <a:p>
                      <a:pPr algn="r" fontAlgn="b"/>
                      <a:r>
                        <a:rPr lang="en-IN" sz="1000" b="0" i="0" u="none" strike="noStrike">
                          <a:solidFill>
                            <a:srgbClr val="000000"/>
                          </a:solidFill>
                          <a:effectLst/>
                          <a:latin typeface="Calibri" panose="020F0502020204030204" pitchFamily="34" charset="0"/>
                        </a:rPr>
                        <a:t>61.148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-96.626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-1108.626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-72.623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0.981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31.656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40.756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31.656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794.634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1127.233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1.612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-21.016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6.483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-11.571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0.815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-5.717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7.031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5.717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-43.029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136.181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-0.694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1.108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1.007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5.843</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48.666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616098"/>
                  </a:ext>
                </a:extLst>
              </a:tr>
            </a:tbl>
          </a:graphicData>
        </a:graphic>
      </p:graphicFrame>
    </p:spTree>
    <p:extLst>
      <p:ext uri="{BB962C8B-B14F-4D97-AF65-F5344CB8AC3E}">
        <p14:creationId xmlns:p14="http://schemas.microsoft.com/office/powerpoint/2010/main" val="3895258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7BD6987-4B44-EA93-1937-BC03C0DE002B}"/>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a:solidFill>
                  <a:srgbClr val="FFFFFF"/>
                </a:solidFill>
              </a:rPr>
              <a:t>Appendix: </a:t>
            </a:r>
            <a:r>
              <a:rPr lang="en-US" sz="4000">
                <a:solidFill>
                  <a:srgbClr val="FFFFFF"/>
                </a:solidFill>
              </a:rPr>
              <a:t> Consumer Discretionary (EDA)</a:t>
            </a:r>
          </a:p>
        </p:txBody>
      </p:sp>
      <p:pic>
        <p:nvPicPr>
          <p:cNvPr id="2" name="Picture 2" descr="Chart, scatter chart&#10;&#10;Description automatically generated">
            <a:extLst>
              <a:ext uri="{FF2B5EF4-FFF2-40B4-BE49-F238E27FC236}">
                <a16:creationId xmlns:a16="http://schemas.microsoft.com/office/drawing/2014/main" id="{7C01271D-FA19-F53D-1498-AF3134373B40}"/>
              </a:ext>
            </a:extLst>
          </p:cNvPr>
          <p:cNvPicPr>
            <a:picLocks noChangeAspect="1"/>
          </p:cNvPicPr>
          <p:nvPr/>
        </p:nvPicPr>
        <p:blipFill>
          <a:blip r:embed="rId3"/>
          <a:stretch>
            <a:fillRect/>
          </a:stretch>
        </p:blipFill>
        <p:spPr>
          <a:xfrm>
            <a:off x="7227070" y="2102257"/>
            <a:ext cx="4870354" cy="4670890"/>
          </a:xfrm>
          <a:prstGeom prst="rect">
            <a:avLst/>
          </a:prstGeom>
        </p:spPr>
      </p:pic>
      <p:pic>
        <p:nvPicPr>
          <p:cNvPr id="6" name="Picture 5">
            <a:extLst>
              <a:ext uri="{FF2B5EF4-FFF2-40B4-BE49-F238E27FC236}">
                <a16:creationId xmlns:a16="http://schemas.microsoft.com/office/drawing/2014/main" id="{AA9896D3-DFDF-600D-7124-5A51137832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332" y="2616571"/>
            <a:ext cx="6993106" cy="4360924"/>
          </a:xfrm>
          <a:prstGeom prst="rect">
            <a:avLst/>
          </a:prstGeom>
        </p:spPr>
      </p:pic>
      <p:sp>
        <p:nvSpPr>
          <p:cNvPr id="3" name="TextBox 2">
            <a:extLst>
              <a:ext uri="{FF2B5EF4-FFF2-40B4-BE49-F238E27FC236}">
                <a16:creationId xmlns:a16="http://schemas.microsoft.com/office/drawing/2014/main" id="{BDF281F3-7341-7EA1-B716-EE3855C15E38}"/>
              </a:ext>
            </a:extLst>
          </p:cNvPr>
          <p:cNvSpPr txBox="1"/>
          <p:nvPr/>
        </p:nvSpPr>
        <p:spPr>
          <a:xfrm>
            <a:off x="118818" y="1815702"/>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the effect on the sector. </a:t>
            </a:r>
          </a:p>
          <a:p>
            <a:pPr marL="285750" indent="-228600">
              <a:lnSpc>
                <a:spcPct val="90000"/>
              </a:lnSpc>
              <a:spcAft>
                <a:spcPts val="600"/>
              </a:spcAft>
              <a:buFont typeface="Arial" panose="020B0604020202020204" pitchFamily="34" charset="0"/>
              <a:buChar char="•"/>
            </a:pPr>
            <a:r>
              <a:rPr lang="en-US" sz="2000"/>
              <a:t>Correlation plot with cut-off 0.7</a:t>
            </a:r>
          </a:p>
        </p:txBody>
      </p:sp>
    </p:spTree>
    <p:extLst>
      <p:ext uri="{BB962C8B-B14F-4D97-AF65-F5344CB8AC3E}">
        <p14:creationId xmlns:p14="http://schemas.microsoft.com/office/powerpoint/2010/main" val="1928577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BD6987-4B44-EA93-1937-BC03C0DE002B}"/>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kern="1200">
                <a:solidFill>
                  <a:srgbClr val="FFFFFF"/>
                </a:solidFill>
                <a:latin typeface="+mj-lt"/>
                <a:ea typeface="+mj-ea"/>
                <a:cs typeface="+mj-cs"/>
              </a:rPr>
              <a:t>Appendix: </a:t>
            </a:r>
            <a:r>
              <a:rPr lang="en-US" sz="3700" kern="1200">
                <a:solidFill>
                  <a:srgbClr val="FFFFFF"/>
                </a:solidFill>
                <a:latin typeface="+mj-lt"/>
                <a:ea typeface="+mj-ea"/>
                <a:cs typeface="+mj-cs"/>
              </a:rPr>
              <a:t> Consumer Discretionary (TSLM Model)</a:t>
            </a:r>
          </a:p>
        </p:txBody>
      </p:sp>
      <p:pic>
        <p:nvPicPr>
          <p:cNvPr id="3" name="Picture 4" descr="Chart, line chart&#10;&#10;Description automatically generated">
            <a:extLst>
              <a:ext uri="{FF2B5EF4-FFF2-40B4-BE49-F238E27FC236}">
                <a16:creationId xmlns:a16="http://schemas.microsoft.com/office/drawing/2014/main" id="{D19A1DBE-3175-E028-94EF-FEC009851700}"/>
              </a:ext>
            </a:extLst>
          </p:cNvPr>
          <p:cNvPicPr>
            <a:picLocks noChangeAspect="1"/>
          </p:cNvPicPr>
          <p:nvPr/>
        </p:nvPicPr>
        <p:blipFill>
          <a:blip r:embed="rId3"/>
          <a:stretch>
            <a:fillRect/>
          </a:stretch>
        </p:blipFill>
        <p:spPr>
          <a:xfrm>
            <a:off x="3813560" y="2112579"/>
            <a:ext cx="4588823" cy="3333843"/>
          </a:xfrm>
          <a:prstGeom prst="rect">
            <a:avLst/>
          </a:prstGeom>
        </p:spPr>
      </p:pic>
      <p:graphicFrame>
        <p:nvGraphicFramePr>
          <p:cNvPr id="2" name="Table 1">
            <a:extLst>
              <a:ext uri="{FF2B5EF4-FFF2-40B4-BE49-F238E27FC236}">
                <a16:creationId xmlns:a16="http://schemas.microsoft.com/office/drawing/2014/main" id="{4E1066A9-DA9F-7380-2EFC-8A6CB0C7F08A}"/>
              </a:ext>
            </a:extLst>
          </p:cNvPr>
          <p:cNvGraphicFramePr>
            <a:graphicFrameLocks noGrp="1"/>
          </p:cNvGraphicFramePr>
          <p:nvPr>
            <p:extLst>
              <p:ext uri="{D42A27DB-BD31-4B8C-83A1-F6EECF244321}">
                <p14:modId xmlns:p14="http://schemas.microsoft.com/office/powerpoint/2010/main" val="65266045"/>
              </p:ext>
            </p:extLst>
          </p:nvPr>
        </p:nvGraphicFramePr>
        <p:xfrm>
          <a:off x="86096" y="5753242"/>
          <a:ext cx="12037613" cy="1016645"/>
        </p:xfrm>
        <a:graphic>
          <a:graphicData uri="http://schemas.openxmlformats.org/drawingml/2006/table">
            <a:tbl>
              <a:tblPr/>
              <a:tblGrid>
                <a:gridCol w="482255">
                  <a:extLst>
                    <a:ext uri="{9D8B030D-6E8A-4147-A177-3AD203B41FA5}">
                      <a16:colId xmlns:a16="http://schemas.microsoft.com/office/drawing/2014/main" val="2806668963"/>
                    </a:ext>
                  </a:extLst>
                </a:gridCol>
                <a:gridCol w="438415">
                  <a:extLst>
                    <a:ext uri="{9D8B030D-6E8A-4147-A177-3AD203B41FA5}">
                      <a16:colId xmlns:a16="http://schemas.microsoft.com/office/drawing/2014/main" val="1237359175"/>
                    </a:ext>
                  </a:extLst>
                </a:gridCol>
                <a:gridCol w="519835">
                  <a:extLst>
                    <a:ext uri="{9D8B030D-6E8A-4147-A177-3AD203B41FA5}">
                      <a16:colId xmlns:a16="http://schemas.microsoft.com/office/drawing/2014/main" val="1362071295"/>
                    </a:ext>
                  </a:extLst>
                </a:gridCol>
                <a:gridCol w="613917">
                  <a:extLst>
                    <a:ext uri="{9D8B030D-6E8A-4147-A177-3AD203B41FA5}">
                      <a16:colId xmlns:a16="http://schemas.microsoft.com/office/drawing/2014/main" val="1751946736"/>
                    </a:ext>
                  </a:extLst>
                </a:gridCol>
                <a:gridCol w="415637">
                  <a:extLst>
                    <a:ext uri="{9D8B030D-6E8A-4147-A177-3AD203B41FA5}">
                      <a16:colId xmlns:a16="http://schemas.microsoft.com/office/drawing/2014/main" val="376961640"/>
                    </a:ext>
                  </a:extLst>
                </a:gridCol>
                <a:gridCol w="415636">
                  <a:extLst>
                    <a:ext uri="{9D8B030D-6E8A-4147-A177-3AD203B41FA5}">
                      <a16:colId xmlns:a16="http://schemas.microsoft.com/office/drawing/2014/main" val="2930127932"/>
                    </a:ext>
                  </a:extLst>
                </a:gridCol>
                <a:gridCol w="451262">
                  <a:extLst>
                    <a:ext uri="{9D8B030D-6E8A-4147-A177-3AD203B41FA5}">
                      <a16:colId xmlns:a16="http://schemas.microsoft.com/office/drawing/2014/main" val="1629699028"/>
                    </a:ext>
                  </a:extLst>
                </a:gridCol>
                <a:gridCol w="558141">
                  <a:extLst>
                    <a:ext uri="{9D8B030D-6E8A-4147-A177-3AD203B41FA5}">
                      <a16:colId xmlns:a16="http://schemas.microsoft.com/office/drawing/2014/main" val="859165355"/>
                    </a:ext>
                  </a:extLst>
                </a:gridCol>
                <a:gridCol w="486888">
                  <a:extLst>
                    <a:ext uri="{9D8B030D-6E8A-4147-A177-3AD203B41FA5}">
                      <a16:colId xmlns:a16="http://schemas.microsoft.com/office/drawing/2014/main" val="1428849718"/>
                    </a:ext>
                  </a:extLst>
                </a:gridCol>
                <a:gridCol w="451262">
                  <a:extLst>
                    <a:ext uri="{9D8B030D-6E8A-4147-A177-3AD203B41FA5}">
                      <a16:colId xmlns:a16="http://schemas.microsoft.com/office/drawing/2014/main" val="2395740587"/>
                    </a:ext>
                  </a:extLst>
                </a:gridCol>
                <a:gridCol w="558141">
                  <a:extLst>
                    <a:ext uri="{9D8B030D-6E8A-4147-A177-3AD203B41FA5}">
                      <a16:colId xmlns:a16="http://schemas.microsoft.com/office/drawing/2014/main" val="194673296"/>
                    </a:ext>
                  </a:extLst>
                </a:gridCol>
                <a:gridCol w="451262">
                  <a:extLst>
                    <a:ext uri="{9D8B030D-6E8A-4147-A177-3AD203B41FA5}">
                      <a16:colId xmlns:a16="http://schemas.microsoft.com/office/drawing/2014/main" val="3335561115"/>
                    </a:ext>
                  </a:extLst>
                </a:gridCol>
                <a:gridCol w="427512">
                  <a:extLst>
                    <a:ext uri="{9D8B030D-6E8A-4147-A177-3AD203B41FA5}">
                      <a16:colId xmlns:a16="http://schemas.microsoft.com/office/drawing/2014/main" val="4189181680"/>
                    </a:ext>
                  </a:extLst>
                </a:gridCol>
                <a:gridCol w="463137">
                  <a:extLst>
                    <a:ext uri="{9D8B030D-6E8A-4147-A177-3AD203B41FA5}">
                      <a16:colId xmlns:a16="http://schemas.microsoft.com/office/drawing/2014/main" val="2648792731"/>
                    </a:ext>
                  </a:extLst>
                </a:gridCol>
                <a:gridCol w="462964">
                  <a:extLst>
                    <a:ext uri="{9D8B030D-6E8A-4147-A177-3AD203B41FA5}">
                      <a16:colId xmlns:a16="http://schemas.microsoft.com/office/drawing/2014/main" val="3458134395"/>
                    </a:ext>
                  </a:extLst>
                </a:gridCol>
                <a:gridCol w="415810">
                  <a:extLst>
                    <a:ext uri="{9D8B030D-6E8A-4147-A177-3AD203B41FA5}">
                      <a16:colId xmlns:a16="http://schemas.microsoft.com/office/drawing/2014/main" val="2469088488"/>
                    </a:ext>
                  </a:extLst>
                </a:gridCol>
                <a:gridCol w="427512">
                  <a:extLst>
                    <a:ext uri="{9D8B030D-6E8A-4147-A177-3AD203B41FA5}">
                      <a16:colId xmlns:a16="http://schemas.microsoft.com/office/drawing/2014/main" val="4158590829"/>
                    </a:ext>
                  </a:extLst>
                </a:gridCol>
                <a:gridCol w="546265">
                  <a:extLst>
                    <a:ext uri="{9D8B030D-6E8A-4147-A177-3AD203B41FA5}">
                      <a16:colId xmlns:a16="http://schemas.microsoft.com/office/drawing/2014/main" val="3730560838"/>
                    </a:ext>
                  </a:extLst>
                </a:gridCol>
                <a:gridCol w="629392">
                  <a:extLst>
                    <a:ext uri="{9D8B030D-6E8A-4147-A177-3AD203B41FA5}">
                      <a16:colId xmlns:a16="http://schemas.microsoft.com/office/drawing/2014/main" val="611887573"/>
                    </a:ext>
                  </a:extLst>
                </a:gridCol>
                <a:gridCol w="818190">
                  <a:extLst>
                    <a:ext uri="{9D8B030D-6E8A-4147-A177-3AD203B41FA5}">
                      <a16:colId xmlns:a16="http://schemas.microsoft.com/office/drawing/2014/main" val="4193730091"/>
                    </a:ext>
                  </a:extLst>
                </a:gridCol>
                <a:gridCol w="400836">
                  <a:extLst>
                    <a:ext uri="{9D8B030D-6E8A-4147-A177-3AD203B41FA5}">
                      <a16:colId xmlns:a16="http://schemas.microsoft.com/office/drawing/2014/main" val="1521401996"/>
                    </a:ext>
                  </a:extLst>
                </a:gridCol>
                <a:gridCol w="400836">
                  <a:extLst>
                    <a:ext uri="{9D8B030D-6E8A-4147-A177-3AD203B41FA5}">
                      <a16:colId xmlns:a16="http://schemas.microsoft.com/office/drawing/2014/main" val="2387508182"/>
                    </a:ext>
                  </a:extLst>
                </a:gridCol>
                <a:gridCol w="400836">
                  <a:extLst>
                    <a:ext uri="{9D8B030D-6E8A-4147-A177-3AD203B41FA5}">
                      <a16:colId xmlns:a16="http://schemas.microsoft.com/office/drawing/2014/main" val="2218763321"/>
                    </a:ext>
                  </a:extLst>
                </a:gridCol>
                <a:gridCol w="400836">
                  <a:extLst>
                    <a:ext uri="{9D8B030D-6E8A-4147-A177-3AD203B41FA5}">
                      <a16:colId xmlns:a16="http://schemas.microsoft.com/office/drawing/2014/main" val="587280171"/>
                    </a:ext>
                  </a:extLst>
                </a:gridCol>
                <a:gridCol w="400836">
                  <a:extLst>
                    <a:ext uri="{9D8B030D-6E8A-4147-A177-3AD203B41FA5}">
                      <a16:colId xmlns:a16="http://schemas.microsoft.com/office/drawing/2014/main" val="1243217989"/>
                    </a:ext>
                  </a:extLst>
                </a:gridCol>
              </a:tblGrid>
              <a:tr h="144643">
                <a:tc gridSpan="10">
                  <a:txBody>
                    <a:bodyPr/>
                    <a:lstStyle/>
                    <a:p>
                      <a:pPr algn="ctr" fontAlgn="ctr"/>
                      <a:r>
                        <a:rPr lang="en-IN" sz="1000" b="1" i="0" u="none" strike="noStrike">
                          <a:solidFill>
                            <a:srgbClr val="000000"/>
                          </a:solidFill>
                          <a:effectLst/>
                          <a:latin typeface="Calibri" panose="020F0502020204030204" pitchFamily="34" charset="0"/>
                        </a:rPr>
                        <a:t>With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1000" b="1" i="0" u="none" strike="noStrike">
                          <a:solidFill>
                            <a:srgbClr val="000000"/>
                          </a:solidFill>
                          <a:effectLst/>
                          <a:latin typeface="Calibri" panose="020F0502020204030204" pitchFamily="34" charset="0"/>
                        </a:rPr>
                        <a:t>Without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1000" b="1" i="0" u="none" strike="noStrike">
                          <a:solidFill>
                            <a:srgbClr val="000000"/>
                          </a:solidFill>
                          <a:effectLst/>
                          <a:latin typeface="Calibri" panose="020F0502020204030204" pitchFamily="34" charset="0"/>
                        </a:rPr>
                        <a:t>Forecasts of analysts</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476664921"/>
                  </a:ext>
                </a:extLst>
              </a:tr>
              <a:tr h="144643">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646056398"/>
                  </a:ext>
                </a:extLst>
              </a:tr>
              <a:tr h="265563">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672830037"/>
                  </a:ext>
                </a:extLst>
              </a:tr>
              <a:tr h="386484">
                <a:tc>
                  <a:txBody>
                    <a:bodyPr/>
                    <a:lstStyle/>
                    <a:p>
                      <a:pPr algn="r" fontAlgn="b"/>
                      <a:r>
                        <a:rPr lang="en-IN" sz="1000" b="0" i="0" u="none" strike="noStrike">
                          <a:solidFill>
                            <a:srgbClr val="000000"/>
                          </a:solidFill>
                          <a:effectLst/>
                          <a:latin typeface="Calibri" panose="020F0502020204030204" pitchFamily="34" charset="0"/>
                        </a:rPr>
                        <a:t>7.152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56.086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-59.775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0.879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11.589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12.739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11.589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236.858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236.858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131.211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-52.782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-0.782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-41.448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0.684</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-4.816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6.546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5.957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-115.857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143.816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0.186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0.279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0.186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3.59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3.59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2041570"/>
                  </a:ext>
                </a:extLst>
              </a:tr>
            </a:tbl>
          </a:graphicData>
        </a:graphic>
      </p:graphicFrame>
    </p:spTree>
    <p:extLst>
      <p:ext uri="{BB962C8B-B14F-4D97-AF65-F5344CB8AC3E}">
        <p14:creationId xmlns:p14="http://schemas.microsoft.com/office/powerpoint/2010/main" val="179596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BD6987-4B44-EA93-1937-BC03C0DE002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kern="1200">
                <a:solidFill>
                  <a:srgbClr val="FFFFFF"/>
                </a:solidFill>
                <a:latin typeface="+mj-lt"/>
                <a:ea typeface="+mj-ea"/>
                <a:cs typeface="+mj-cs"/>
              </a:rPr>
              <a:t>Appendix: </a:t>
            </a:r>
            <a:r>
              <a:rPr lang="en-US" sz="3700" kern="1200">
                <a:solidFill>
                  <a:srgbClr val="FFFFFF"/>
                </a:solidFill>
                <a:latin typeface="+mj-lt"/>
                <a:ea typeface="+mj-ea"/>
                <a:cs typeface="+mj-cs"/>
              </a:rPr>
              <a:t> Consumer Discretionary (</a:t>
            </a:r>
            <a:r>
              <a:rPr lang="en-US" sz="3700" err="1">
                <a:solidFill>
                  <a:srgbClr val="FFFFFF"/>
                </a:solidFill>
              </a:rPr>
              <a:t>t</a:t>
            </a:r>
            <a:r>
              <a:rPr lang="en-US" sz="3700" kern="1200" err="1">
                <a:solidFill>
                  <a:srgbClr val="FFFFFF"/>
                </a:solidFill>
                <a:latin typeface="+mj-lt"/>
                <a:ea typeface="+mj-ea"/>
                <a:cs typeface="+mj-cs"/>
              </a:rPr>
              <a:t>slm</a:t>
            </a:r>
            <a:r>
              <a:rPr lang="en-US" sz="3700" kern="1200">
                <a:solidFill>
                  <a:srgbClr val="FFFFFF"/>
                </a:solidFill>
                <a:latin typeface="+mj-lt"/>
                <a:ea typeface="+mj-ea"/>
                <a:cs typeface="+mj-cs"/>
              </a:rPr>
              <a:t> VS </a:t>
            </a:r>
            <a:r>
              <a:rPr lang="en-US" sz="3700" kern="1200" err="1">
                <a:solidFill>
                  <a:srgbClr val="FFFFFF"/>
                </a:solidFill>
                <a:latin typeface="+mj-lt"/>
                <a:ea typeface="+mj-ea"/>
                <a:cs typeface="+mj-cs"/>
              </a:rPr>
              <a:t>dynlm</a:t>
            </a:r>
            <a:r>
              <a:rPr lang="en-US" sz="3700" kern="1200">
                <a:solidFill>
                  <a:srgbClr val="FFFFFF"/>
                </a:solidFill>
                <a:latin typeface="+mj-lt"/>
                <a:ea typeface="+mj-ea"/>
                <a:cs typeface="+mj-cs"/>
              </a:rPr>
              <a:t> Model)</a:t>
            </a:r>
          </a:p>
        </p:txBody>
      </p:sp>
      <p:pic>
        <p:nvPicPr>
          <p:cNvPr id="2" name="Picture 4" descr="Chart, line chart&#10;&#10;Description automatically generated">
            <a:extLst>
              <a:ext uri="{FF2B5EF4-FFF2-40B4-BE49-F238E27FC236}">
                <a16:creationId xmlns:a16="http://schemas.microsoft.com/office/drawing/2014/main" id="{826B0D52-6AA8-B785-AE54-BE1D3CC7A686}"/>
              </a:ext>
            </a:extLst>
          </p:cNvPr>
          <p:cNvPicPr>
            <a:picLocks noChangeAspect="1"/>
          </p:cNvPicPr>
          <p:nvPr/>
        </p:nvPicPr>
        <p:blipFill>
          <a:blip r:embed="rId3"/>
          <a:stretch>
            <a:fillRect/>
          </a:stretch>
        </p:blipFill>
        <p:spPr>
          <a:xfrm>
            <a:off x="2982600" y="1966293"/>
            <a:ext cx="6226799" cy="4452160"/>
          </a:xfrm>
          <a:prstGeom prst="rect">
            <a:avLst/>
          </a:prstGeom>
        </p:spPr>
      </p:pic>
    </p:spTree>
    <p:extLst>
      <p:ext uri="{BB962C8B-B14F-4D97-AF65-F5344CB8AC3E}">
        <p14:creationId xmlns:p14="http://schemas.microsoft.com/office/powerpoint/2010/main" val="329040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Data Understanding</a:t>
            </a:r>
          </a:p>
        </p:txBody>
      </p:sp>
      <p:sp>
        <p:nvSpPr>
          <p:cNvPr id="3" name="Content Placeholder 2">
            <a:extLst>
              <a:ext uri="{FF2B5EF4-FFF2-40B4-BE49-F238E27FC236}">
                <a16:creationId xmlns:a16="http://schemas.microsoft.com/office/drawing/2014/main" id="{2E8E835B-CBB6-A3D1-F573-70A03EC5CE90}"/>
              </a:ext>
            </a:extLst>
          </p:cNvPr>
          <p:cNvSpPr>
            <a:spLocks noGrp="1"/>
          </p:cNvSpPr>
          <p:nvPr>
            <p:ph idx="1"/>
          </p:nvPr>
        </p:nvSpPr>
        <p:spPr>
          <a:xfrm>
            <a:off x="1457558" y="1891970"/>
            <a:ext cx="10203002" cy="4060729"/>
          </a:xfrm>
        </p:spPr>
        <p:txBody>
          <a:bodyPr anchor="ctr">
            <a:normAutofit fontScale="85000" lnSpcReduction="20000"/>
          </a:bodyPr>
          <a:lstStyle/>
          <a:p>
            <a:pPr marL="0" indent="0">
              <a:lnSpc>
                <a:spcPct val="160000"/>
              </a:lnSpc>
              <a:buNone/>
            </a:pPr>
            <a:r>
              <a:rPr lang="en-US" sz="3800" b="1"/>
              <a:t>Macroeconomic indicators</a:t>
            </a:r>
          </a:p>
          <a:p>
            <a:pPr lvl="1">
              <a:lnSpc>
                <a:spcPct val="150000"/>
              </a:lnSpc>
            </a:pPr>
            <a:r>
              <a:rPr lang="en-US" sz="2000"/>
              <a:t>Inflation Rate</a:t>
            </a:r>
            <a:endParaRPr lang="en-US" sz="2000">
              <a:cs typeface="Calibri"/>
            </a:endParaRPr>
          </a:p>
          <a:p>
            <a:pPr lvl="1">
              <a:lnSpc>
                <a:spcPct val="150000"/>
              </a:lnSpc>
            </a:pPr>
            <a:r>
              <a:rPr lang="en-US" sz="2000"/>
              <a:t>Federal funds Index</a:t>
            </a:r>
            <a:endParaRPr lang="en-US" sz="2000">
              <a:cs typeface="Calibri"/>
            </a:endParaRPr>
          </a:p>
          <a:p>
            <a:pPr lvl="1">
              <a:lnSpc>
                <a:spcPct val="150000"/>
              </a:lnSpc>
            </a:pPr>
            <a:r>
              <a:rPr lang="en-US" sz="2000"/>
              <a:t>Building Permit</a:t>
            </a:r>
            <a:endParaRPr lang="en-US" sz="2000">
              <a:cs typeface="Calibri"/>
            </a:endParaRPr>
          </a:p>
          <a:p>
            <a:pPr lvl="1">
              <a:lnSpc>
                <a:spcPct val="150000"/>
              </a:lnSpc>
            </a:pPr>
            <a:r>
              <a:rPr lang="en-US" sz="2000"/>
              <a:t>Money index</a:t>
            </a:r>
            <a:endParaRPr lang="en-US" sz="2000">
              <a:cs typeface="Calibri"/>
            </a:endParaRPr>
          </a:p>
          <a:p>
            <a:pPr lvl="1">
              <a:lnSpc>
                <a:spcPct val="150000"/>
              </a:lnSpc>
            </a:pPr>
            <a:r>
              <a:rPr lang="en-US" sz="2000"/>
              <a:t>Unemployment Rate</a:t>
            </a:r>
            <a:endParaRPr lang="en-US" sz="2000">
              <a:cs typeface="Calibri"/>
            </a:endParaRPr>
          </a:p>
          <a:p>
            <a:pPr lvl="1">
              <a:lnSpc>
                <a:spcPct val="150000"/>
              </a:lnSpc>
            </a:pPr>
            <a:r>
              <a:rPr lang="en-US" sz="2000"/>
              <a:t>PMI(Purchasing Manager's Index)</a:t>
            </a:r>
            <a:endParaRPr lang="en-US" sz="2000">
              <a:cs typeface="Calibri"/>
            </a:endParaRPr>
          </a:p>
          <a:p>
            <a:pPr lvl="1">
              <a:lnSpc>
                <a:spcPct val="150000"/>
              </a:lnSpc>
            </a:pPr>
            <a:r>
              <a:rPr lang="en-US" sz="2000">
                <a:cs typeface="Calibri"/>
              </a:rPr>
              <a:t>IPI (Industrial Production Index)</a:t>
            </a:r>
            <a:endParaRPr lang="en-US" sz="2000">
              <a:ea typeface="Calibri"/>
              <a:cs typeface="Calibri"/>
            </a:endParaRPr>
          </a:p>
          <a:p>
            <a:pPr lvl="1">
              <a:lnSpc>
                <a:spcPct val="150000"/>
              </a:lnSpc>
            </a:pPr>
            <a:r>
              <a:rPr lang="en-US" sz="2000">
                <a:cs typeface="Calibri"/>
              </a:rPr>
              <a:t>10 YR US TREASURY BOND</a:t>
            </a:r>
            <a:endParaRPr lang="en-US" sz="2000">
              <a:ea typeface="Calibri"/>
              <a:cs typeface="Calibri"/>
            </a:endParaRPr>
          </a:p>
          <a:p>
            <a:pPr marL="457200" lvl="1" indent="0">
              <a:lnSpc>
                <a:spcPct val="150000"/>
              </a:lnSpc>
              <a:buNone/>
            </a:pPr>
            <a:endParaRPr lang="en-US">
              <a:cs typeface="Calibri"/>
            </a:endParaRPr>
          </a:p>
        </p:txBody>
      </p:sp>
    </p:spTree>
    <p:extLst>
      <p:ext uri="{BB962C8B-B14F-4D97-AF65-F5344CB8AC3E}">
        <p14:creationId xmlns:p14="http://schemas.microsoft.com/office/powerpoint/2010/main" val="1731204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7BD6987-4B44-EA93-1937-BC03C0DE002B}"/>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a:solidFill>
                  <a:srgbClr val="FFFFFF"/>
                </a:solidFill>
              </a:rPr>
              <a:t>Appendix: </a:t>
            </a:r>
            <a:r>
              <a:rPr lang="en-US" sz="4000">
                <a:solidFill>
                  <a:srgbClr val="FFFFFF"/>
                </a:solidFill>
              </a:rPr>
              <a:t> Healthcare (EDA)</a:t>
            </a:r>
          </a:p>
        </p:txBody>
      </p:sp>
      <p:pic>
        <p:nvPicPr>
          <p:cNvPr id="2" name="Picture 4" descr="Chart, scatter chart&#10;&#10;Description automatically generated">
            <a:extLst>
              <a:ext uri="{FF2B5EF4-FFF2-40B4-BE49-F238E27FC236}">
                <a16:creationId xmlns:a16="http://schemas.microsoft.com/office/drawing/2014/main" id="{E00E735D-9244-D865-E941-78A2F0F87021}"/>
              </a:ext>
            </a:extLst>
          </p:cNvPr>
          <p:cNvPicPr>
            <a:picLocks noChangeAspect="1"/>
          </p:cNvPicPr>
          <p:nvPr/>
        </p:nvPicPr>
        <p:blipFill>
          <a:blip r:embed="rId3"/>
          <a:stretch>
            <a:fillRect/>
          </a:stretch>
        </p:blipFill>
        <p:spPr>
          <a:xfrm>
            <a:off x="6782825" y="1882698"/>
            <a:ext cx="5417922" cy="4980855"/>
          </a:xfrm>
          <a:prstGeom prst="rect">
            <a:avLst/>
          </a:prstGeom>
        </p:spPr>
      </p:pic>
      <p:pic>
        <p:nvPicPr>
          <p:cNvPr id="5" name="Picture 4">
            <a:extLst>
              <a:ext uri="{FF2B5EF4-FFF2-40B4-BE49-F238E27FC236}">
                <a16:creationId xmlns:a16="http://schemas.microsoft.com/office/drawing/2014/main" id="{581A0CF9-69EC-5FB3-C5F2-B02B9EA06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569" y="2655316"/>
            <a:ext cx="6280055" cy="3895975"/>
          </a:xfrm>
          <a:prstGeom prst="rect">
            <a:avLst/>
          </a:prstGeom>
        </p:spPr>
      </p:pic>
      <p:sp>
        <p:nvSpPr>
          <p:cNvPr id="6" name="TextBox 5">
            <a:extLst>
              <a:ext uri="{FF2B5EF4-FFF2-40B4-BE49-F238E27FC236}">
                <a16:creationId xmlns:a16="http://schemas.microsoft.com/office/drawing/2014/main" id="{26489733-7619-56F6-CED0-02CDBCFA0920}"/>
              </a:ext>
            </a:extLst>
          </p:cNvPr>
          <p:cNvSpPr txBox="1"/>
          <p:nvPr/>
        </p:nvSpPr>
        <p:spPr>
          <a:xfrm>
            <a:off x="519191" y="1815702"/>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Macro plot describing the leading indicators showing the effect on the sector. </a:t>
            </a:r>
          </a:p>
          <a:p>
            <a:pPr marL="285750" indent="-228600">
              <a:lnSpc>
                <a:spcPct val="90000"/>
              </a:lnSpc>
              <a:spcAft>
                <a:spcPts val="600"/>
              </a:spcAft>
              <a:buFont typeface="Arial" panose="020B0604020202020204" pitchFamily="34" charset="0"/>
              <a:buChar char="•"/>
            </a:pPr>
            <a:r>
              <a:rPr lang="en-US" sz="2000"/>
              <a:t>Correlation plot with cut-off 0.7</a:t>
            </a:r>
          </a:p>
        </p:txBody>
      </p:sp>
    </p:spTree>
    <p:extLst>
      <p:ext uri="{BB962C8B-B14F-4D97-AF65-F5344CB8AC3E}">
        <p14:creationId xmlns:p14="http://schemas.microsoft.com/office/powerpoint/2010/main" val="3614887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BD6987-4B44-EA93-1937-BC03C0DE002B}"/>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a:solidFill>
                  <a:srgbClr val="FFFFFF"/>
                </a:solidFill>
                <a:latin typeface="+mj-lt"/>
                <a:ea typeface="+mj-ea"/>
                <a:cs typeface="+mj-cs"/>
              </a:rPr>
              <a:t>Appendix: </a:t>
            </a:r>
            <a:r>
              <a:rPr lang="en-US" sz="4000" kern="1200">
                <a:solidFill>
                  <a:srgbClr val="FFFFFF"/>
                </a:solidFill>
                <a:latin typeface="+mj-lt"/>
                <a:ea typeface="+mj-ea"/>
                <a:cs typeface="+mj-cs"/>
              </a:rPr>
              <a:t> Healthcare (TSLM Model)</a:t>
            </a:r>
          </a:p>
        </p:txBody>
      </p:sp>
      <p:pic>
        <p:nvPicPr>
          <p:cNvPr id="5" name="Picture 4" descr="Chart, line chart&#10;&#10;Description automatically generated">
            <a:extLst>
              <a:ext uri="{FF2B5EF4-FFF2-40B4-BE49-F238E27FC236}">
                <a16:creationId xmlns:a16="http://schemas.microsoft.com/office/drawing/2014/main" id="{74034A09-BD64-52C2-23E7-F1648DB98C32}"/>
              </a:ext>
            </a:extLst>
          </p:cNvPr>
          <p:cNvPicPr>
            <a:picLocks noChangeAspect="1"/>
          </p:cNvPicPr>
          <p:nvPr/>
        </p:nvPicPr>
        <p:blipFill>
          <a:blip r:embed="rId3"/>
          <a:stretch>
            <a:fillRect/>
          </a:stretch>
        </p:blipFill>
        <p:spPr>
          <a:xfrm>
            <a:off x="3890574" y="1710014"/>
            <a:ext cx="4409379" cy="3762937"/>
          </a:xfrm>
          <a:prstGeom prst="rect">
            <a:avLst/>
          </a:prstGeom>
        </p:spPr>
      </p:pic>
      <p:graphicFrame>
        <p:nvGraphicFramePr>
          <p:cNvPr id="2" name="Table 1">
            <a:extLst>
              <a:ext uri="{FF2B5EF4-FFF2-40B4-BE49-F238E27FC236}">
                <a16:creationId xmlns:a16="http://schemas.microsoft.com/office/drawing/2014/main" id="{DD0AA209-BAFB-C006-FA20-AFF1D04B320B}"/>
              </a:ext>
            </a:extLst>
          </p:cNvPr>
          <p:cNvGraphicFramePr>
            <a:graphicFrameLocks noGrp="1"/>
          </p:cNvGraphicFramePr>
          <p:nvPr>
            <p:extLst>
              <p:ext uri="{D42A27DB-BD31-4B8C-83A1-F6EECF244321}">
                <p14:modId xmlns:p14="http://schemas.microsoft.com/office/powerpoint/2010/main" val="1858981701"/>
              </p:ext>
            </p:extLst>
          </p:nvPr>
        </p:nvGraphicFramePr>
        <p:xfrm>
          <a:off x="68254" y="5487818"/>
          <a:ext cx="12085120" cy="1252897"/>
        </p:xfrm>
        <a:graphic>
          <a:graphicData uri="http://schemas.openxmlformats.org/drawingml/2006/table">
            <a:tbl>
              <a:tblPr/>
              <a:tblGrid>
                <a:gridCol w="484159">
                  <a:extLst>
                    <a:ext uri="{9D8B030D-6E8A-4147-A177-3AD203B41FA5}">
                      <a16:colId xmlns:a16="http://schemas.microsoft.com/office/drawing/2014/main" val="3545606056"/>
                    </a:ext>
                  </a:extLst>
                </a:gridCol>
                <a:gridCol w="632121">
                  <a:extLst>
                    <a:ext uri="{9D8B030D-6E8A-4147-A177-3AD203B41FA5}">
                      <a16:colId xmlns:a16="http://schemas.microsoft.com/office/drawing/2014/main" val="536703333"/>
                    </a:ext>
                  </a:extLst>
                </a:gridCol>
                <a:gridCol w="653143">
                  <a:extLst>
                    <a:ext uri="{9D8B030D-6E8A-4147-A177-3AD203B41FA5}">
                      <a16:colId xmlns:a16="http://schemas.microsoft.com/office/drawing/2014/main" val="223901078"/>
                    </a:ext>
                  </a:extLst>
                </a:gridCol>
                <a:gridCol w="605642">
                  <a:extLst>
                    <a:ext uri="{9D8B030D-6E8A-4147-A177-3AD203B41FA5}">
                      <a16:colId xmlns:a16="http://schemas.microsoft.com/office/drawing/2014/main" val="1267078983"/>
                    </a:ext>
                  </a:extLst>
                </a:gridCol>
                <a:gridCol w="380010">
                  <a:extLst>
                    <a:ext uri="{9D8B030D-6E8A-4147-A177-3AD203B41FA5}">
                      <a16:colId xmlns:a16="http://schemas.microsoft.com/office/drawing/2014/main" val="1994201487"/>
                    </a:ext>
                  </a:extLst>
                </a:gridCol>
                <a:gridCol w="427512">
                  <a:extLst>
                    <a:ext uri="{9D8B030D-6E8A-4147-A177-3AD203B41FA5}">
                      <a16:colId xmlns:a16="http://schemas.microsoft.com/office/drawing/2014/main" val="3640158044"/>
                    </a:ext>
                  </a:extLst>
                </a:gridCol>
                <a:gridCol w="593766">
                  <a:extLst>
                    <a:ext uri="{9D8B030D-6E8A-4147-A177-3AD203B41FA5}">
                      <a16:colId xmlns:a16="http://schemas.microsoft.com/office/drawing/2014/main" val="1280127547"/>
                    </a:ext>
                  </a:extLst>
                </a:gridCol>
                <a:gridCol w="332509">
                  <a:extLst>
                    <a:ext uri="{9D8B030D-6E8A-4147-A177-3AD203B41FA5}">
                      <a16:colId xmlns:a16="http://schemas.microsoft.com/office/drawing/2014/main" val="3488284461"/>
                    </a:ext>
                  </a:extLst>
                </a:gridCol>
                <a:gridCol w="546265">
                  <a:extLst>
                    <a:ext uri="{9D8B030D-6E8A-4147-A177-3AD203B41FA5}">
                      <a16:colId xmlns:a16="http://schemas.microsoft.com/office/drawing/2014/main" val="4202916236"/>
                    </a:ext>
                  </a:extLst>
                </a:gridCol>
                <a:gridCol w="391886">
                  <a:extLst>
                    <a:ext uri="{9D8B030D-6E8A-4147-A177-3AD203B41FA5}">
                      <a16:colId xmlns:a16="http://schemas.microsoft.com/office/drawing/2014/main" val="3674893012"/>
                    </a:ext>
                  </a:extLst>
                </a:gridCol>
                <a:gridCol w="391886">
                  <a:extLst>
                    <a:ext uri="{9D8B030D-6E8A-4147-A177-3AD203B41FA5}">
                      <a16:colId xmlns:a16="http://schemas.microsoft.com/office/drawing/2014/main" val="3053079381"/>
                    </a:ext>
                  </a:extLst>
                </a:gridCol>
                <a:gridCol w="439387">
                  <a:extLst>
                    <a:ext uri="{9D8B030D-6E8A-4147-A177-3AD203B41FA5}">
                      <a16:colId xmlns:a16="http://schemas.microsoft.com/office/drawing/2014/main" val="1549638589"/>
                    </a:ext>
                  </a:extLst>
                </a:gridCol>
                <a:gridCol w="451262">
                  <a:extLst>
                    <a:ext uri="{9D8B030D-6E8A-4147-A177-3AD203B41FA5}">
                      <a16:colId xmlns:a16="http://schemas.microsoft.com/office/drawing/2014/main" val="2670794165"/>
                    </a:ext>
                  </a:extLst>
                </a:gridCol>
                <a:gridCol w="475013">
                  <a:extLst>
                    <a:ext uri="{9D8B030D-6E8A-4147-A177-3AD203B41FA5}">
                      <a16:colId xmlns:a16="http://schemas.microsoft.com/office/drawing/2014/main" val="534190630"/>
                    </a:ext>
                  </a:extLst>
                </a:gridCol>
                <a:gridCol w="420102">
                  <a:extLst>
                    <a:ext uri="{9D8B030D-6E8A-4147-A177-3AD203B41FA5}">
                      <a16:colId xmlns:a16="http://schemas.microsoft.com/office/drawing/2014/main" val="1588062181"/>
                    </a:ext>
                  </a:extLst>
                </a:gridCol>
                <a:gridCol w="601176">
                  <a:extLst>
                    <a:ext uri="{9D8B030D-6E8A-4147-A177-3AD203B41FA5}">
                      <a16:colId xmlns:a16="http://schemas.microsoft.com/office/drawing/2014/main" val="313794112"/>
                    </a:ext>
                  </a:extLst>
                </a:gridCol>
                <a:gridCol w="451262">
                  <a:extLst>
                    <a:ext uri="{9D8B030D-6E8A-4147-A177-3AD203B41FA5}">
                      <a16:colId xmlns:a16="http://schemas.microsoft.com/office/drawing/2014/main" val="640586468"/>
                    </a:ext>
                  </a:extLst>
                </a:gridCol>
                <a:gridCol w="486889">
                  <a:extLst>
                    <a:ext uri="{9D8B030D-6E8A-4147-A177-3AD203B41FA5}">
                      <a16:colId xmlns:a16="http://schemas.microsoft.com/office/drawing/2014/main" val="49062904"/>
                    </a:ext>
                  </a:extLst>
                </a:gridCol>
                <a:gridCol w="451262">
                  <a:extLst>
                    <a:ext uri="{9D8B030D-6E8A-4147-A177-3AD203B41FA5}">
                      <a16:colId xmlns:a16="http://schemas.microsoft.com/office/drawing/2014/main" val="1411610977"/>
                    </a:ext>
                  </a:extLst>
                </a:gridCol>
                <a:gridCol w="522514">
                  <a:extLst>
                    <a:ext uri="{9D8B030D-6E8A-4147-A177-3AD203B41FA5}">
                      <a16:colId xmlns:a16="http://schemas.microsoft.com/office/drawing/2014/main" val="2644200555"/>
                    </a:ext>
                  </a:extLst>
                </a:gridCol>
                <a:gridCol w="486888">
                  <a:extLst>
                    <a:ext uri="{9D8B030D-6E8A-4147-A177-3AD203B41FA5}">
                      <a16:colId xmlns:a16="http://schemas.microsoft.com/office/drawing/2014/main" val="3384217507"/>
                    </a:ext>
                  </a:extLst>
                </a:gridCol>
                <a:gridCol w="391886">
                  <a:extLst>
                    <a:ext uri="{9D8B030D-6E8A-4147-A177-3AD203B41FA5}">
                      <a16:colId xmlns:a16="http://schemas.microsoft.com/office/drawing/2014/main" val="2690758985"/>
                    </a:ext>
                  </a:extLst>
                </a:gridCol>
                <a:gridCol w="427512">
                  <a:extLst>
                    <a:ext uri="{9D8B030D-6E8A-4147-A177-3AD203B41FA5}">
                      <a16:colId xmlns:a16="http://schemas.microsoft.com/office/drawing/2014/main" val="692177559"/>
                    </a:ext>
                  </a:extLst>
                </a:gridCol>
                <a:gridCol w="638650">
                  <a:extLst>
                    <a:ext uri="{9D8B030D-6E8A-4147-A177-3AD203B41FA5}">
                      <a16:colId xmlns:a16="http://schemas.microsoft.com/office/drawing/2014/main" val="2843216495"/>
                    </a:ext>
                  </a:extLst>
                </a:gridCol>
                <a:gridCol w="402418">
                  <a:extLst>
                    <a:ext uri="{9D8B030D-6E8A-4147-A177-3AD203B41FA5}">
                      <a16:colId xmlns:a16="http://schemas.microsoft.com/office/drawing/2014/main" val="2566633377"/>
                    </a:ext>
                  </a:extLst>
                </a:gridCol>
              </a:tblGrid>
              <a:tr h="192517">
                <a:tc gridSpan="10">
                  <a:txBody>
                    <a:bodyPr/>
                    <a:lstStyle/>
                    <a:p>
                      <a:pPr algn="ctr" fontAlgn="ctr"/>
                      <a:r>
                        <a:rPr lang="en-IN" sz="1000" b="1" i="0" u="none" strike="noStrike">
                          <a:solidFill>
                            <a:srgbClr val="000000"/>
                          </a:solidFill>
                          <a:effectLst/>
                          <a:latin typeface="Calibri" panose="020F0502020204030204" pitchFamily="34" charset="0"/>
                        </a:rPr>
                        <a:t>With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0">
                  <a:txBody>
                    <a:bodyPr/>
                    <a:lstStyle/>
                    <a:p>
                      <a:pPr algn="ctr" fontAlgn="ctr"/>
                      <a:r>
                        <a:rPr lang="en-IN" sz="1000" b="1" i="0" u="none" strike="noStrike">
                          <a:solidFill>
                            <a:srgbClr val="000000"/>
                          </a:solidFill>
                          <a:effectLst/>
                          <a:latin typeface="Calibri" panose="020F0502020204030204" pitchFamily="34" charset="0"/>
                        </a:rPr>
                        <a:t>Without Macro</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gridSpan="5">
                  <a:txBody>
                    <a:bodyPr/>
                    <a:lstStyle/>
                    <a:p>
                      <a:pPr algn="ctr" fontAlgn="ctr"/>
                      <a:r>
                        <a:rPr lang="en-IN" sz="1000" b="1" i="0" u="none" strike="noStrike">
                          <a:solidFill>
                            <a:srgbClr val="000000"/>
                          </a:solidFill>
                          <a:effectLst/>
                          <a:latin typeface="Calibri" panose="020F0502020204030204" pitchFamily="34" charset="0"/>
                        </a:rPr>
                        <a:t>Forecasts of analysts</a:t>
                      </a:r>
                    </a:p>
                  </a:txBody>
                  <a:tcPr marL="3646" marR="3646" marT="3646" marB="2625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840441827"/>
                  </a:ext>
                </a:extLst>
              </a:tr>
              <a:tr h="192517">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In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b"/>
                      <a:r>
                        <a:rPr lang="en-IN" sz="1000" b="1" i="0" u="none" strike="noStrike">
                          <a:solidFill>
                            <a:srgbClr val="000000"/>
                          </a:solidFill>
                          <a:effectLst/>
                          <a:latin typeface="Calibri" panose="020F0502020204030204" pitchFamily="34" charset="0"/>
                        </a:rPr>
                        <a:t>Out of Sample Accuracy</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938467803"/>
                  </a:ext>
                </a:extLst>
              </a:tr>
              <a:tr h="353460">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CV</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AICc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BIC</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AdjR2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000" b="1" i="0" u="none" strike="noStrike">
                          <a:solidFill>
                            <a:srgbClr val="000000"/>
                          </a:solidFill>
                          <a:effectLst/>
                          <a:latin typeface="Calibri" panose="020F0502020204030204" pitchFamily="34" charset="0"/>
                        </a:rPr>
                        <a:t>ME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RMSE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000" b="1" i="0" u="none" strike="noStrike">
                          <a:solidFill>
                            <a:srgbClr val="000000"/>
                          </a:solidFill>
                          <a:effectLst/>
                          <a:latin typeface="Calibri" panose="020F0502020204030204" pitchFamily="34" charset="0"/>
                        </a:rPr>
                        <a:t>MAPE</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319134320"/>
                  </a:ext>
                </a:extLst>
              </a:tr>
              <a:tr h="514403">
                <a:tc>
                  <a:txBody>
                    <a:bodyPr/>
                    <a:lstStyle/>
                    <a:p>
                      <a:pPr algn="r" fontAlgn="b"/>
                      <a:r>
                        <a:rPr lang="en-IN" sz="1000" b="0" i="0" u="none" strike="noStrike">
                          <a:solidFill>
                            <a:srgbClr val="000000"/>
                          </a:solidFill>
                          <a:effectLst/>
                          <a:latin typeface="Calibri" panose="020F0502020204030204" pitchFamily="34" charset="0"/>
                        </a:rPr>
                        <a:t>0.1877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-218.772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-978.772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-200.827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0.977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-0.969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1.142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0.968</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-22.862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22.862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0.102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-123.5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488.5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-107.445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0.8575</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-0.967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0.99</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0.957</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-17.271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17.271</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-1.666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1.672</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1.666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-29.506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29.506</a:t>
                      </a:r>
                    </a:p>
                  </a:txBody>
                  <a:tcPr marL="3646" marR="3646" marT="3646" marB="2625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076235"/>
                  </a:ext>
                </a:extLst>
              </a:tr>
            </a:tbl>
          </a:graphicData>
        </a:graphic>
      </p:graphicFrame>
    </p:spTree>
    <p:extLst>
      <p:ext uri="{BB962C8B-B14F-4D97-AF65-F5344CB8AC3E}">
        <p14:creationId xmlns:p14="http://schemas.microsoft.com/office/powerpoint/2010/main" val="1845351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BD6987-4B44-EA93-1937-BC03C0DE002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kern="1200">
                <a:solidFill>
                  <a:srgbClr val="FFFFFF"/>
                </a:solidFill>
                <a:latin typeface="+mj-lt"/>
                <a:ea typeface="+mj-ea"/>
                <a:cs typeface="+mj-cs"/>
              </a:rPr>
              <a:t>Appendix: </a:t>
            </a:r>
            <a:r>
              <a:rPr lang="en-US" sz="3700" kern="1200">
                <a:solidFill>
                  <a:srgbClr val="FFFFFF"/>
                </a:solidFill>
                <a:latin typeface="+mj-lt"/>
                <a:ea typeface="+mj-ea"/>
                <a:cs typeface="+mj-cs"/>
              </a:rPr>
              <a:t> Healthcare (TSLM VS DYNLM Model)</a:t>
            </a:r>
          </a:p>
        </p:txBody>
      </p:sp>
      <p:pic>
        <p:nvPicPr>
          <p:cNvPr id="3" name="Picture 5" descr="Chart, line chart&#10;&#10;Description automatically generated">
            <a:extLst>
              <a:ext uri="{FF2B5EF4-FFF2-40B4-BE49-F238E27FC236}">
                <a16:creationId xmlns:a16="http://schemas.microsoft.com/office/drawing/2014/main" id="{2E460FC5-1314-BA6B-F558-F9B58CABD698}"/>
              </a:ext>
            </a:extLst>
          </p:cNvPr>
          <p:cNvPicPr>
            <a:picLocks noChangeAspect="1"/>
          </p:cNvPicPr>
          <p:nvPr/>
        </p:nvPicPr>
        <p:blipFill>
          <a:blip r:embed="rId3"/>
          <a:stretch>
            <a:fillRect/>
          </a:stretch>
        </p:blipFill>
        <p:spPr>
          <a:xfrm>
            <a:off x="3014919" y="1966293"/>
            <a:ext cx="6162161" cy="4452160"/>
          </a:xfrm>
          <a:prstGeom prst="rect">
            <a:avLst/>
          </a:prstGeom>
        </p:spPr>
      </p:pic>
    </p:spTree>
    <p:extLst>
      <p:ext uri="{BB962C8B-B14F-4D97-AF65-F5344CB8AC3E}">
        <p14:creationId xmlns:p14="http://schemas.microsoft.com/office/powerpoint/2010/main" val="56649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Data Understanding - Models</a:t>
            </a:r>
          </a:p>
        </p:txBody>
      </p:sp>
      <p:sp>
        <p:nvSpPr>
          <p:cNvPr id="3" name="Content Placeholder 2">
            <a:extLst>
              <a:ext uri="{FF2B5EF4-FFF2-40B4-BE49-F238E27FC236}">
                <a16:creationId xmlns:a16="http://schemas.microsoft.com/office/drawing/2014/main" id="{2E8E835B-CBB6-A3D1-F573-70A03EC5CE90}"/>
              </a:ext>
            </a:extLst>
          </p:cNvPr>
          <p:cNvSpPr>
            <a:spLocks noGrp="1"/>
          </p:cNvSpPr>
          <p:nvPr>
            <p:ph idx="1"/>
          </p:nvPr>
        </p:nvSpPr>
        <p:spPr>
          <a:xfrm>
            <a:off x="1457558" y="2657965"/>
            <a:ext cx="9724031" cy="2567358"/>
          </a:xfrm>
        </p:spPr>
        <p:txBody>
          <a:bodyPr anchor="ctr">
            <a:normAutofit fontScale="92500" lnSpcReduction="10000"/>
          </a:bodyPr>
          <a:lstStyle/>
          <a:p>
            <a:pPr marL="0" indent="0">
              <a:lnSpc>
                <a:spcPct val="135000"/>
              </a:lnSpc>
              <a:buNone/>
            </a:pPr>
            <a:r>
              <a:rPr lang="en-US" sz="4000" b="1"/>
              <a:t>What kind of predictive models are being used? </a:t>
            </a:r>
            <a:endParaRPr lang="en-US" sz="3200"/>
          </a:p>
          <a:p>
            <a:pPr lvl="1">
              <a:lnSpc>
                <a:spcPct val="135000"/>
              </a:lnSpc>
            </a:pPr>
            <a:r>
              <a:rPr lang="en-US" sz="2800">
                <a:cs typeface="Calibri"/>
              </a:rPr>
              <a:t>Time series linear regression model</a:t>
            </a:r>
          </a:p>
          <a:p>
            <a:pPr lvl="1">
              <a:lnSpc>
                <a:spcPct val="135000"/>
              </a:lnSpc>
            </a:pPr>
            <a:r>
              <a:rPr lang="en-US" sz="2800">
                <a:cs typeface="Calibri"/>
              </a:rPr>
              <a:t>Time series dynamic model</a:t>
            </a:r>
          </a:p>
          <a:p>
            <a:pPr lvl="1">
              <a:lnSpc>
                <a:spcPct val="135000"/>
              </a:lnSpc>
            </a:pPr>
            <a:r>
              <a:rPr lang="en-US" sz="2800">
                <a:cs typeface="Calibri"/>
              </a:rPr>
              <a:t>Random Forest Model</a:t>
            </a:r>
          </a:p>
        </p:txBody>
      </p:sp>
    </p:spTree>
    <p:extLst>
      <p:ext uri="{BB962C8B-B14F-4D97-AF65-F5344CB8AC3E}">
        <p14:creationId xmlns:p14="http://schemas.microsoft.com/office/powerpoint/2010/main" val="37020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6F3A-56D1-D930-83D7-B101C2C377E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Calibri Light"/>
                <a:cs typeface="Calibri Light"/>
              </a:rPr>
              <a:t>Data Understanding - Models</a:t>
            </a:r>
          </a:p>
        </p:txBody>
      </p:sp>
      <p:sp>
        <p:nvSpPr>
          <p:cNvPr id="3" name="Content Placeholder 2">
            <a:extLst>
              <a:ext uri="{FF2B5EF4-FFF2-40B4-BE49-F238E27FC236}">
                <a16:creationId xmlns:a16="http://schemas.microsoft.com/office/drawing/2014/main" id="{2E8E835B-CBB6-A3D1-F573-70A03EC5CE90}"/>
              </a:ext>
            </a:extLst>
          </p:cNvPr>
          <p:cNvSpPr>
            <a:spLocks noGrp="1"/>
          </p:cNvSpPr>
          <p:nvPr>
            <p:ph idx="1"/>
          </p:nvPr>
        </p:nvSpPr>
        <p:spPr>
          <a:xfrm>
            <a:off x="1457558" y="2419970"/>
            <a:ext cx="9724031" cy="3947358"/>
          </a:xfrm>
        </p:spPr>
        <p:txBody>
          <a:bodyPr anchor="ctr">
            <a:normAutofit fontScale="85000" lnSpcReduction="10000"/>
          </a:bodyPr>
          <a:lstStyle/>
          <a:p>
            <a:pPr marL="0" indent="0">
              <a:lnSpc>
                <a:spcPct val="160000"/>
              </a:lnSpc>
              <a:buNone/>
            </a:pPr>
            <a:r>
              <a:rPr lang="en-US" sz="3800" b="1"/>
              <a:t>What variables are being used? </a:t>
            </a:r>
            <a:endParaRPr lang="en-US"/>
          </a:p>
          <a:p>
            <a:pPr lvl="1">
              <a:lnSpc>
                <a:spcPct val="150000"/>
              </a:lnSpc>
            </a:pPr>
            <a:r>
              <a:rPr lang="en-US">
                <a:cs typeface="Calibri"/>
              </a:rPr>
              <a:t>In addition to macroeconomic variables, ETF-specific data is also being used.</a:t>
            </a:r>
          </a:p>
          <a:p>
            <a:pPr lvl="1">
              <a:lnSpc>
                <a:spcPct val="150000"/>
              </a:lnSpc>
            </a:pPr>
            <a:r>
              <a:rPr lang="en-US">
                <a:cs typeface="Calibri"/>
              </a:rPr>
              <a:t>Such data include:</a:t>
            </a:r>
          </a:p>
          <a:p>
            <a:pPr lvl="2">
              <a:lnSpc>
                <a:spcPct val="150000"/>
              </a:lnSpc>
            </a:pPr>
            <a:r>
              <a:rPr lang="en-US">
                <a:cs typeface="Calibri"/>
              </a:rPr>
              <a:t>EBIT Growth</a:t>
            </a:r>
          </a:p>
          <a:p>
            <a:pPr lvl="2">
              <a:lnSpc>
                <a:spcPct val="150000"/>
              </a:lnSpc>
            </a:pPr>
            <a:r>
              <a:rPr lang="en-US">
                <a:cs typeface="Calibri"/>
              </a:rPr>
              <a:t>Net Margin</a:t>
            </a:r>
          </a:p>
          <a:p>
            <a:pPr lvl="2">
              <a:lnSpc>
                <a:spcPct val="150000"/>
              </a:lnSpc>
            </a:pPr>
            <a:r>
              <a:rPr lang="en-US">
                <a:cs typeface="Calibri"/>
              </a:rPr>
              <a:t>Cash Flows</a:t>
            </a:r>
          </a:p>
          <a:p>
            <a:pPr lvl="2">
              <a:lnSpc>
                <a:spcPct val="150000"/>
              </a:lnSpc>
            </a:pPr>
            <a:r>
              <a:rPr lang="en-US">
                <a:cs typeface="Calibri"/>
              </a:rPr>
              <a:t>Dividends</a:t>
            </a:r>
          </a:p>
          <a:p>
            <a:pPr lvl="2">
              <a:lnSpc>
                <a:spcPct val="150000"/>
              </a:lnSpc>
            </a:pPr>
            <a:r>
              <a:rPr lang="en-US">
                <a:cs typeface="Calibri"/>
              </a:rPr>
              <a:t>Sales per share</a:t>
            </a:r>
          </a:p>
          <a:p>
            <a:pPr lvl="2">
              <a:lnSpc>
                <a:spcPct val="150000"/>
              </a:lnSpc>
            </a:pPr>
            <a:endParaRPr lang="en-US">
              <a:cs typeface="Calibri"/>
            </a:endParaRPr>
          </a:p>
        </p:txBody>
      </p:sp>
    </p:spTree>
    <p:extLst>
      <p:ext uri="{BB962C8B-B14F-4D97-AF65-F5344CB8AC3E}">
        <p14:creationId xmlns:p14="http://schemas.microsoft.com/office/powerpoint/2010/main" val="199972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1D000-0700-1B23-0987-EAE6FA0D0434}"/>
              </a:ext>
            </a:extLst>
          </p:cNvPr>
          <p:cNvSpPr>
            <a:spLocks noGrp="1"/>
          </p:cNvSpPr>
          <p:nvPr>
            <p:ph type="title"/>
          </p:nvPr>
        </p:nvSpPr>
        <p:spPr>
          <a:xfrm>
            <a:off x="437437" y="-276680"/>
            <a:ext cx="3602736" cy="4526280"/>
          </a:xfrm>
        </p:spPr>
        <p:txBody>
          <a:bodyPr anchor="b">
            <a:normAutofit/>
          </a:bodyPr>
          <a:lstStyle/>
          <a:p>
            <a:r>
              <a:rPr lang="en-US" sz="4000">
                <a:solidFill>
                  <a:schemeClr val="bg1"/>
                </a:solidFill>
                <a:ea typeface="Calibri Light"/>
                <a:cs typeface="Calibri Light"/>
              </a:rPr>
              <a:t>Agenda</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B60229-879B-7C9E-94E8-F3DB9F893F8F}"/>
              </a:ext>
            </a:extLst>
          </p:cNvPr>
          <p:cNvGraphicFramePr>
            <a:graphicFrameLocks noGrp="1"/>
          </p:cNvGraphicFramePr>
          <p:nvPr>
            <p:ph idx="1"/>
          </p:nvPr>
        </p:nvGraphicFramePr>
        <p:xfrm>
          <a:off x="5709101" y="66436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Rounded Corners 30">
            <a:extLst>
              <a:ext uri="{FF2B5EF4-FFF2-40B4-BE49-F238E27FC236}">
                <a16:creationId xmlns:a16="http://schemas.microsoft.com/office/drawing/2014/main" id="{703279AD-E582-DE09-0F65-11EAAA38A15F}"/>
              </a:ext>
            </a:extLst>
          </p:cNvPr>
          <p:cNvSpPr/>
          <p:nvPr/>
        </p:nvSpPr>
        <p:spPr>
          <a:xfrm>
            <a:off x="5708196" y="2993571"/>
            <a:ext cx="6340928" cy="87085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4830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62</Slides>
  <Notes>57</Notes>
  <HiddenSlides>0</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Agenda</vt:lpstr>
      <vt:lpstr>Agenda</vt:lpstr>
      <vt:lpstr>Business Understanding</vt:lpstr>
      <vt:lpstr>Data Understanding</vt:lpstr>
      <vt:lpstr>Data Understanding</vt:lpstr>
      <vt:lpstr>Data Understanding - Models</vt:lpstr>
      <vt:lpstr>Data Understanding - Models</vt:lpstr>
      <vt:lpstr>Agenda</vt:lpstr>
      <vt:lpstr>Exploratory Data Analysis (Seasonal Trend)</vt:lpstr>
      <vt:lpstr>Exploratory Data Analysis (Correlations)</vt:lpstr>
      <vt:lpstr>Exploratory Data Analysis (VaR &amp; Macro analysis)</vt:lpstr>
      <vt:lpstr>Exploratory Data Analysis (VaR &amp; Macro analysis)</vt:lpstr>
      <vt:lpstr>Agenda</vt:lpstr>
      <vt:lpstr>Modeling  (Time-Series)</vt:lpstr>
      <vt:lpstr>Time – Series Linear Regression Modeling</vt:lpstr>
      <vt:lpstr>Time – Series Linear Regression Modeling (Materials)</vt:lpstr>
      <vt:lpstr>Time – Series Linear Regression Modeling (Materials)</vt:lpstr>
      <vt:lpstr>Time – Series Linear Regression Modeling (Consumer Staples)</vt:lpstr>
      <vt:lpstr>Time – Series Linear Regression Modeling (Consumer Staples)</vt:lpstr>
      <vt:lpstr>Time – Series Dynamic Linear Regression Modeling</vt:lpstr>
      <vt:lpstr>Time – Series Dynamic Linear Regression Modeling</vt:lpstr>
      <vt:lpstr>Time – Series Dynamic Linear Regression Modeling</vt:lpstr>
      <vt:lpstr>Time – Series Dynamic Linear Regression Modeling (Healthcare &amp; Consumer Discretionary Sector)</vt:lpstr>
      <vt:lpstr>Time – Series Dynamic Linear Regression Modeling</vt:lpstr>
      <vt:lpstr>Evaluation/Results</vt:lpstr>
      <vt:lpstr>Comparing Accuracy modelling with Macro Variables against modelling with no Macro Variables</vt:lpstr>
      <vt:lpstr>Accuracy of Our Forecast against the Forecast of Other Analysts</vt:lpstr>
      <vt:lpstr>Limitations of Models</vt:lpstr>
      <vt:lpstr>Conclusion</vt:lpstr>
      <vt:lpstr>Thank You</vt:lpstr>
      <vt:lpstr>Appendix: Data Mining</vt:lpstr>
      <vt:lpstr>Appendix: Modeling</vt:lpstr>
      <vt:lpstr>Time – Series Linear Regression Modeling (Quarterly)</vt:lpstr>
      <vt:lpstr>Time – Series Linear Regression Modeling (Quarterly)</vt:lpstr>
      <vt:lpstr> Appendix: EPS Change against leading Indicators for Industrials (EDA) </vt:lpstr>
      <vt:lpstr>Time – Series Linear Regression Modeling (Industrial)</vt:lpstr>
      <vt:lpstr>PowerPoint Presentation</vt:lpstr>
      <vt:lpstr> Appendix: EPS Change against leading Indicators for Financials (EDA) </vt:lpstr>
      <vt:lpstr> Appendix: EPS Change against leading Indicators for Financials (EDA) </vt:lpstr>
      <vt:lpstr>Time – Series Linear Regression Modeling (Financial)</vt:lpstr>
      <vt:lpstr>PowerPoint Presentation</vt:lpstr>
      <vt:lpstr>Appendix: Materials (EDA)</vt:lpstr>
      <vt:lpstr>Appendix: Materials (Modeling)</vt:lpstr>
      <vt:lpstr>Appendix: Consumer Staples (EDA)</vt:lpstr>
      <vt:lpstr>Appendix: Consumer Staples (Modeling)</vt:lpstr>
      <vt:lpstr>Appendix: Real Estate (EDA)</vt:lpstr>
      <vt:lpstr>Appendix: Real Estate (Modeling)</vt:lpstr>
      <vt:lpstr>Appendix: Utilities (EDA)</vt:lpstr>
      <vt:lpstr>Appendix: Utilities (Modeling)</vt:lpstr>
      <vt:lpstr>Appendix: Telecommunication (EDA)</vt:lpstr>
      <vt:lpstr>Appendix: Telecommunication (Modeling)</vt:lpstr>
      <vt:lpstr>Appendix: Information Technology (EDA)</vt:lpstr>
      <vt:lpstr>Appendix: Information Technology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2023-04-25T21:38:54Z</dcterms:created>
  <dcterms:modified xsi:type="dcterms:W3CDTF">2023-05-02T22:24:37Z</dcterms:modified>
</cp:coreProperties>
</file>